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6" r:id="rId2"/>
    <p:sldId id="256" r:id="rId3"/>
    <p:sldId id="277" r:id="rId4"/>
    <p:sldId id="258" r:id="rId5"/>
    <p:sldId id="259" r:id="rId6"/>
    <p:sldId id="260" r:id="rId7"/>
    <p:sldId id="262" r:id="rId8"/>
    <p:sldId id="278" r:id="rId9"/>
    <p:sldId id="279" r:id="rId10"/>
    <p:sldId id="270" r:id="rId11"/>
    <p:sldId id="280" r:id="rId12"/>
    <p:sldId id="263" r:id="rId13"/>
    <p:sldId id="264" r:id="rId14"/>
    <p:sldId id="265" r:id="rId15"/>
    <p:sldId id="266" r:id="rId16"/>
    <p:sldId id="283" r:id="rId17"/>
    <p:sldId id="282" r:id="rId18"/>
    <p:sldId id="273" r:id="rId19"/>
    <p:sldId id="271" r:id="rId20"/>
    <p:sldId id="272" r:id="rId21"/>
    <p:sldId id="269" r:id="rId22"/>
    <p:sldId id="274" r:id="rId23"/>
    <p:sldId id="281" r:id="rId24"/>
    <p:sldId id="275" r:id="rId25"/>
  </p:sldIdLst>
  <p:sldSz cx="13004800" cy="9753600"/>
  <p:notesSz cx="13004800" cy="9753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722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773549" y="1160360"/>
            <a:ext cx="6878320" cy="436245"/>
          </a:xfrm>
          <a:custGeom>
            <a:avLst/>
            <a:gdLst/>
            <a:ahLst/>
            <a:cxnLst/>
            <a:rect l="l" t="t" r="r" b="b"/>
            <a:pathLst>
              <a:path w="6878320" h="436244">
                <a:moveTo>
                  <a:pt x="2984" y="4508"/>
                </a:moveTo>
                <a:lnTo>
                  <a:pt x="2730" y="4508"/>
                </a:lnTo>
                <a:lnTo>
                  <a:pt x="0" y="435749"/>
                </a:lnTo>
                <a:lnTo>
                  <a:pt x="254" y="435749"/>
                </a:lnTo>
                <a:lnTo>
                  <a:pt x="2984" y="4508"/>
                </a:lnTo>
                <a:close/>
              </a:path>
              <a:path w="6878320" h="436244">
                <a:moveTo>
                  <a:pt x="6878231" y="4508"/>
                </a:moveTo>
                <a:lnTo>
                  <a:pt x="6877964" y="4508"/>
                </a:lnTo>
                <a:lnTo>
                  <a:pt x="6875246" y="435749"/>
                </a:lnTo>
                <a:lnTo>
                  <a:pt x="6875500" y="435749"/>
                </a:lnTo>
                <a:lnTo>
                  <a:pt x="6878231" y="4508"/>
                </a:lnTo>
                <a:close/>
              </a:path>
              <a:path w="6878320" h="436244">
                <a:moveTo>
                  <a:pt x="6878231" y="3378"/>
                </a:moveTo>
                <a:lnTo>
                  <a:pt x="1485" y="0"/>
                </a:lnTo>
                <a:lnTo>
                  <a:pt x="1485" y="292"/>
                </a:lnTo>
                <a:lnTo>
                  <a:pt x="6878231" y="3670"/>
                </a:lnTo>
                <a:lnTo>
                  <a:pt x="6878231" y="337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773549" y="3111372"/>
            <a:ext cx="6878320" cy="436245"/>
          </a:xfrm>
          <a:custGeom>
            <a:avLst/>
            <a:gdLst/>
            <a:ahLst/>
            <a:cxnLst/>
            <a:rect l="l" t="t" r="r" b="b"/>
            <a:pathLst>
              <a:path w="6878320" h="436245">
                <a:moveTo>
                  <a:pt x="2984" y="431228"/>
                </a:moveTo>
                <a:lnTo>
                  <a:pt x="254" y="0"/>
                </a:lnTo>
                <a:lnTo>
                  <a:pt x="0" y="0"/>
                </a:lnTo>
                <a:lnTo>
                  <a:pt x="2730" y="431228"/>
                </a:lnTo>
                <a:lnTo>
                  <a:pt x="2984" y="431228"/>
                </a:lnTo>
                <a:close/>
              </a:path>
              <a:path w="6878320" h="436245">
                <a:moveTo>
                  <a:pt x="6878231" y="432066"/>
                </a:moveTo>
                <a:lnTo>
                  <a:pt x="1485" y="435457"/>
                </a:lnTo>
                <a:lnTo>
                  <a:pt x="1485" y="435749"/>
                </a:lnTo>
                <a:lnTo>
                  <a:pt x="6878231" y="432358"/>
                </a:lnTo>
                <a:lnTo>
                  <a:pt x="6878231" y="432066"/>
                </a:lnTo>
                <a:close/>
              </a:path>
              <a:path w="6878320" h="436245">
                <a:moveTo>
                  <a:pt x="6878231" y="431228"/>
                </a:moveTo>
                <a:lnTo>
                  <a:pt x="6875500" y="0"/>
                </a:lnTo>
                <a:lnTo>
                  <a:pt x="6875246" y="0"/>
                </a:lnTo>
                <a:lnTo>
                  <a:pt x="6877964" y="431228"/>
                </a:lnTo>
                <a:lnTo>
                  <a:pt x="6878231" y="431228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493023" y="2172455"/>
            <a:ext cx="399415" cy="362585"/>
          </a:xfrm>
          <a:custGeom>
            <a:avLst/>
            <a:gdLst/>
            <a:ahLst/>
            <a:cxnLst/>
            <a:rect l="l" t="t" r="r" b="b"/>
            <a:pathLst>
              <a:path w="399414" h="362585">
                <a:moveTo>
                  <a:pt x="221412" y="0"/>
                </a:moveTo>
                <a:lnTo>
                  <a:pt x="177707" y="0"/>
                </a:lnTo>
                <a:lnTo>
                  <a:pt x="134849" y="8720"/>
                </a:lnTo>
                <a:lnTo>
                  <a:pt x="94532" y="26162"/>
                </a:lnTo>
                <a:lnTo>
                  <a:pt x="58450" y="52324"/>
                </a:lnTo>
                <a:lnTo>
                  <a:pt x="25977" y="91211"/>
                </a:lnTo>
                <a:lnTo>
                  <a:pt x="6494" y="135015"/>
                </a:lnTo>
                <a:lnTo>
                  <a:pt x="0" y="181277"/>
                </a:lnTo>
                <a:lnTo>
                  <a:pt x="6494" y="227539"/>
                </a:lnTo>
                <a:lnTo>
                  <a:pt x="25977" y="271343"/>
                </a:lnTo>
                <a:lnTo>
                  <a:pt x="58450" y="310230"/>
                </a:lnTo>
                <a:lnTo>
                  <a:pt x="94532" y="336392"/>
                </a:lnTo>
                <a:lnTo>
                  <a:pt x="134849" y="353834"/>
                </a:lnTo>
                <a:lnTo>
                  <a:pt x="177707" y="362554"/>
                </a:lnTo>
                <a:lnTo>
                  <a:pt x="221412" y="362554"/>
                </a:lnTo>
                <a:lnTo>
                  <a:pt x="264270" y="353834"/>
                </a:lnTo>
                <a:lnTo>
                  <a:pt x="304587" y="336392"/>
                </a:lnTo>
                <a:lnTo>
                  <a:pt x="340669" y="310230"/>
                </a:lnTo>
                <a:lnTo>
                  <a:pt x="373141" y="271343"/>
                </a:lnTo>
                <a:lnTo>
                  <a:pt x="392625" y="227539"/>
                </a:lnTo>
                <a:lnTo>
                  <a:pt x="399119" y="181277"/>
                </a:lnTo>
                <a:lnTo>
                  <a:pt x="392625" y="135015"/>
                </a:lnTo>
                <a:lnTo>
                  <a:pt x="373141" y="91211"/>
                </a:lnTo>
                <a:lnTo>
                  <a:pt x="340669" y="52324"/>
                </a:lnTo>
                <a:lnTo>
                  <a:pt x="304587" y="26162"/>
                </a:lnTo>
                <a:lnTo>
                  <a:pt x="264270" y="8720"/>
                </a:lnTo>
                <a:lnTo>
                  <a:pt x="22141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97259" y="2352390"/>
            <a:ext cx="3439160" cy="3175"/>
          </a:xfrm>
          <a:custGeom>
            <a:avLst/>
            <a:gdLst/>
            <a:ahLst/>
            <a:cxnLst/>
            <a:rect l="l" t="t" r="r" b="b"/>
            <a:pathLst>
              <a:path w="3439160" h="3175">
                <a:moveTo>
                  <a:pt x="3439114" y="212"/>
                </a:moveTo>
                <a:lnTo>
                  <a:pt x="0" y="212"/>
                </a:lnTo>
                <a:lnTo>
                  <a:pt x="0" y="0"/>
                </a:lnTo>
                <a:lnTo>
                  <a:pt x="3439114" y="0"/>
                </a:lnTo>
                <a:lnTo>
                  <a:pt x="3439114" y="212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533189" y="2172455"/>
            <a:ext cx="399415" cy="362585"/>
          </a:xfrm>
          <a:custGeom>
            <a:avLst/>
            <a:gdLst/>
            <a:ahLst/>
            <a:cxnLst/>
            <a:rect l="l" t="t" r="r" b="b"/>
            <a:pathLst>
              <a:path w="399415" h="362585">
                <a:moveTo>
                  <a:pt x="221412" y="0"/>
                </a:moveTo>
                <a:lnTo>
                  <a:pt x="177706" y="0"/>
                </a:lnTo>
                <a:lnTo>
                  <a:pt x="134848" y="8720"/>
                </a:lnTo>
                <a:lnTo>
                  <a:pt x="94531" y="26162"/>
                </a:lnTo>
                <a:lnTo>
                  <a:pt x="58449" y="52324"/>
                </a:lnTo>
                <a:lnTo>
                  <a:pt x="25977" y="91211"/>
                </a:lnTo>
                <a:lnTo>
                  <a:pt x="6494" y="135015"/>
                </a:lnTo>
                <a:lnTo>
                  <a:pt x="0" y="181277"/>
                </a:lnTo>
                <a:lnTo>
                  <a:pt x="6494" y="227539"/>
                </a:lnTo>
                <a:lnTo>
                  <a:pt x="25977" y="271343"/>
                </a:lnTo>
                <a:lnTo>
                  <a:pt x="58449" y="310230"/>
                </a:lnTo>
                <a:lnTo>
                  <a:pt x="94531" y="336392"/>
                </a:lnTo>
                <a:lnTo>
                  <a:pt x="134848" y="353834"/>
                </a:lnTo>
                <a:lnTo>
                  <a:pt x="177706" y="362554"/>
                </a:lnTo>
                <a:lnTo>
                  <a:pt x="221412" y="362554"/>
                </a:lnTo>
                <a:lnTo>
                  <a:pt x="264270" y="353834"/>
                </a:lnTo>
                <a:lnTo>
                  <a:pt x="304587" y="336392"/>
                </a:lnTo>
                <a:lnTo>
                  <a:pt x="340669" y="310230"/>
                </a:lnTo>
                <a:lnTo>
                  <a:pt x="373141" y="271343"/>
                </a:lnTo>
                <a:lnTo>
                  <a:pt x="392624" y="227539"/>
                </a:lnTo>
                <a:lnTo>
                  <a:pt x="399119" y="181277"/>
                </a:lnTo>
                <a:lnTo>
                  <a:pt x="392624" y="135015"/>
                </a:lnTo>
                <a:lnTo>
                  <a:pt x="373141" y="91211"/>
                </a:lnTo>
                <a:lnTo>
                  <a:pt x="340669" y="52324"/>
                </a:lnTo>
                <a:lnTo>
                  <a:pt x="304587" y="26162"/>
                </a:lnTo>
                <a:lnTo>
                  <a:pt x="264270" y="8720"/>
                </a:lnTo>
                <a:lnTo>
                  <a:pt x="221412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1888959" y="2354060"/>
            <a:ext cx="1116330" cy="1270"/>
          </a:xfrm>
          <a:custGeom>
            <a:avLst/>
            <a:gdLst/>
            <a:ahLst/>
            <a:cxnLst/>
            <a:rect l="l" t="t" r="r" b="b"/>
            <a:pathLst>
              <a:path w="1116330" h="1269">
                <a:moveTo>
                  <a:pt x="1115839" y="0"/>
                </a:moveTo>
                <a:lnTo>
                  <a:pt x="1115839" y="212"/>
                </a:lnTo>
                <a:lnTo>
                  <a:pt x="0" y="1014"/>
                </a:lnTo>
                <a:lnTo>
                  <a:pt x="0" y="801"/>
                </a:lnTo>
                <a:lnTo>
                  <a:pt x="1115839" y="0"/>
                </a:lnTo>
                <a:close/>
              </a:path>
            </a:pathLst>
          </a:custGeom>
          <a:solidFill>
            <a:srgbClr val="A7A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7587261"/>
            <a:ext cx="2162810" cy="1052195"/>
          </a:xfrm>
          <a:custGeom>
            <a:avLst/>
            <a:gdLst/>
            <a:ahLst/>
            <a:cxnLst/>
            <a:rect l="l" t="t" r="r" b="b"/>
            <a:pathLst>
              <a:path w="2162810" h="1052195">
                <a:moveTo>
                  <a:pt x="0" y="1052124"/>
                </a:moveTo>
                <a:lnTo>
                  <a:pt x="0" y="0"/>
                </a:lnTo>
                <a:lnTo>
                  <a:pt x="2162392" y="0"/>
                </a:lnTo>
                <a:lnTo>
                  <a:pt x="2162392" y="1052124"/>
                </a:lnTo>
                <a:lnTo>
                  <a:pt x="0" y="1052124"/>
                </a:lnTo>
                <a:close/>
              </a:path>
            </a:pathLst>
          </a:custGeom>
          <a:solidFill>
            <a:srgbClr val="28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162393" y="7587261"/>
            <a:ext cx="2162810" cy="1052195"/>
          </a:xfrm>
          <a:custGeom>
            <a:avLst/>
            <a:gdLst/>
            <a:ahLst/>
            <a:cxnLst/>
            <a:rect l="l" t="t" r="r" b="b"/>
            <a:pathLst>
              <a:path w="2162810" h="1052195">
                <a:moveTo>
                  <a:pt x="0" y="1052124"/>
                </a:moveTo>
                <a:lnTo>
                  <a:pt x="0" y="0"/>
                </a:lnTo>
                <a:lnTo>
                  <a:pt x="2162392" y="0"/>
                </a:lnTo>
                <a:lnTo>
                  <a:pt x="2162392" y="1052124"/>
                </a:lnTo>
                <a:lnTo>
                  <a:pt x="0" y="1052124"/>
                </a:lnTo>
                <a:close/>
              </a:path>
            </a:pathLst>
          </a:custGeom>
          <a:solidFill>
            <a:srgbClr val="4BAA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324781" y="7587261"/>
            <a:ext cx="2168525" cy="1052195"/>
          </a:xfrm>
          <a:custGeom>
            <a:avLst/>
            <a:gdLst/>
            <a:ahLst/>
            <a:cxnLst/>
            <a:rect l="l" t="t" r="r" b="b"/>
            <a:pathLst>
              <a:path w="2168525" h="1052195">
                <a:moveTo>
                  <a:pt x="0" y="1052124"/>
                </a:moveTo>
                <a:lnTo>
                  <a:pt x="0" y="0"/>
                </a:lnTo>
                <a:lnTo>
                  <a:pt x="2168480" y="0"/>
                </a:lnTo>
                <a:lnTo>
                  <a:pt x="2168480" y="1052124"/>
                </a:lnTo>
                <a:lnTo>
                  <a:pt x="0" y="1052124"/>
                </a:lnTo>
                <a:close/>
              </a:path>
            </a:pathLst>
          </a:custGeom>
          <a:solidFill>
            <a:srgbClr val="9BB8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6493262" y="7587261"/>
            <a:ext cx="2162810" cy="1052195"/>
          </a:xfrm>
          <a:custGeom>
            <a:avLst/>
            <a:gdLst/>
            <a:ahLst/>
            <a:cxnLst/>
            <a:rect l="l" t="t" r="r" b="b"/>
            <a:pathLst>
              <a:path w="2162809" h="1052195">
                <a:moveTo>
                  <a:pt x="0" y="1052124"/>
                </a:moveTo>
                <a:lnTo>
                  <a:pt x="0" y="0"/>
                </a:lnTo>
                <a:lnTo>
                  <a:pt x="2162393" y="0"/>
                </a:lnTo>
                <a:lnTo>
                  <a:pt x="2162393" y="1052124"/>
                </a:lnTo>
                <a:lnTo>
                  <a:pt x="0" y="1052124"/>
                </a:lnTo>
                <a:close/>
              </a:path>
            </a:pathLst>
          </a:custGeom>
          <a:solidFill>
            <a:srgbClr val="F19C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655655" y="7587261"/>
            <a:ext cx="2174875" cy="1052195"/>
          </a:xfrm>
          <a:custGeom>
            <a:avLst/>
            <a:gdLst/>
            <a:ahLst/>
            <a:cxnLst/>
            <a:rect l="l" t="t" r="r" b="b"/>
            <a:pathLst>
              <a:path w="2174875" h="1052195">
                <a:moveTo>
                  <a:pt x="0" y="1052124"/>
                </a:moveTo>
                <a:lnTo>
                  <a:pt x="0" y="0"/>
                </a:lnTo>
                <a:lnTo>
                  <a:pt x="2174574" y="0"/>
                </a:lnTo>
                <a:lnTo>
                  <a:pt x="2174574" y="1052124"/>
                </a:lnTo>
                <a:lnTo>
                  <a:pt x="0" y="1052124"/>
                </a:lnTo>
                <a:close/>
              </a:path>
            </a:pathLst>
          </a:custGeom>
          <a:solidFill>
            <a:srgbClr val="BE3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0830226" y="7587261"/>
            <a:ext cx="2174875" cy="1052195"/>
          </a:xfrm>
          <a:custGeom>
            <a:avLst/>
            <a:gdLst/>
            <a:ahLst/>
            <a:cxnLst/>
            <a:rect l="l" t="t" r="r" b="b"/>
            <a:pathLst>
              <a:path w="2174875" h="1052195">
                <a:moveTo>
                  <a:pt x="0" y="1052124"/>
                </a:moveTo>
                <a:lnTo>
                  <a:pt x="0" y="0"/>
                </a:lnTo>
                <a:lnTo>
                  <a:pt x="2174574" y="0"/>
                </a:lnTo>
                <a:lnTo>
                  <a:pt x="2174574" y="1052124"/>
                </a:lnTo>
                <a:lnTo>
                  <a:pt x="0" y="1052124"/>
                </a:lnTo>
                <a:close/>
              </a:path>
            </a:pathLst>
          </a:custGeom>
          <a:solidFill>
            <a:srgbClr val="693A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72162" y="2049844"/>
            <a:ext cx="9860475" cy="614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50" b="0" i="0">
                <a:solidFill>
                  <a:srgbClr val="137B6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535353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535353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535353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2431290" y="1098972"/>
            <a:ext cx="574040" cy="410209"/>
          </a:xfrm>
          <a:custGeom>
            <a:avLst/>
            <a:gdLst/>
            <a:ahLst/>
            <a:cxnLst/>
            <a:rect l="l" t="t" r="r" b="b"/>
            <a:pathLst>
              <a:path w="574040" h="410209">
                <a:moveTo>
                  <a:pt x="573509" y="0"/>
                </a:moveTo>
                <a:lnTo>
                  <a:pt x="68276" y="0"/>
                </a:lnTo>
                <a:lnTo>
                  <a:pt x="41700" y="5365"/>
                </a:lnTo>
                <a:lnTo>
                  <a:pt x="19997" y="19997"/>
                </a:lnTo>
                <a:lnTo>
                  <a:pt x="5365" y="41700"/>
                </a:lnTo>
                <a:lnTo>
                  <a:pt x="0" y="68276"/>
                </a:lnTo>
                <a:lnTo>
                  <a:pt x="0" y="341373"/>
                </a:lnTo>
                <a:lnTo>
                  <a:pt x="5365" y="367949"/>
                </a:lnTo>
                <a:lnTo>
                  <a:pt x="19997" y="389652"/>
                </a:lnTo>
                <a:lnTo>
                  <a:pt x="41700" y="404284"/>
                </a:lnTo>
                <a:lnTo>
                  <a:pt x="68276" y="409649"/>
                </a:lnTo>
                <a:lnTo>
                  <a:pt x="573509" y="409649"/>
                </a:lnTo>
                <a:lnTo>
                  <a:pt x="573509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6277" y="492889"/>
            <a:ext cx="460438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535353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38384" y="2924185"/>
            <a:ext cx="7310755" cy="4295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0.png"/><Relationship Id="rId7" Type="http://schemas.openxmlformats.org/officeDocument/2006/relationships/image" Target="../media/image2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D760-4737-7946-C40F-360435CA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77" y="492889"/>
            <a:ext cx="12182123" cy="369332"/>
          </a:xfrm>
        </p:spPr>
        <p:txBody>
          <a:bodyPr/>
          <a:lstStyle/>
          <a:p>
            <a:pPr algn="ctr"/>
            <a:r>
              <a:rPr lang="en-US" sz="2400" dirty="0"/>
              <a:t>NATIONAL INSTITUTE OF TECHNOLOGY KARNATAKA, SURATHKAL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22A16-3EEA-3313-892A-EA38B9404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000" y="3163709"/>
            <a:ext cx="11963400" cy="5539978"/>
          </a:xfrm>
        </p:spPr>
        <p:txBody>
          <a:bodyPr/>
          <a:lstStyle/>
          <a:p>
            <a:pPr algn="ctr"/>
            <a:r>
              <a:rPr lang="en-US" sz="2800" dirty="0"/>
              <a:t>Department of INFORMATION TECHNOLOGY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IT890 - Professional Practice/ Seminar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4000" dirty="0"/>
              <a:t>Comment Toxicity Detection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400" dirty="0"/>
              <a:t>Under The Guidance of</a:t>
            </a:r>
          </a:p>
          <a:p>
            <a:pPr algn="ctr"/>
            <a:r>
              <a:rPr lang="en-US" sz="2400" dirty="0"/>
              <a:t>Dr. </a:t>
            </a:r>
            <a:r>
              <a:rPr lang="en-US" sz="2400" dirty="0" err="1"/>
              <a:t>Shrutilipi</a:t>
            </a:r>
            <a:r>
              <a:rPr lang="en-US" sz="2400" dirty="0"/>
              <a:t> Bhattacharjee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Submitted By: Nikhil Verma ( 222IT026 )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CB31A-0E58-4717-62F2-01DE0A88E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87" y="1047760"/>
            <a:ext cx="23336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32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DFC6-8259-9537-17B0-E24A9C09F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77" y="492889"/>
            <a:ext cx="5705123" cy="1354217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3514F-0614-F096-B473-B1C185DDC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278" y="1981200"/>
            <a:ext cx="12410722" cy="1872179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To train a comment toxicity detection model.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Create a Web API that can perform classification based on the saved trained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560DE-F201-28B8-171F-297E22C4EA1F}"/>
              </a:ext>
            </a:extLst>
          </p:cNvPr>
          <p:cNvSpPr txBox="1"/>
          <p:nvPr/>
        </p:nvSpPr>
        <p:spPr>
          <a:xfrm>
            <a:off x="12588523" y="1066800"/>
            <a:ext cx="57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37902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4790-73B6-F5FC-A707-79CA034F9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ED465-5401-E572-1855-C59EC4B4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278" y="1676400"/>
            <a:ext cx="12105922" cy="6571671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Data Analysis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Data Preprocessing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Data Vectorization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LSTM, GRU, Logistic Regression model implementation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Model Evaluation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/>
              <a:t>API implementation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0ED86D0-F4B4-E16F-591A-526031659BC8}"/>
              </a:ext>
            </a:extLst>
          </p:cNvPr>
          <p:cNvSpPr txBox="1"/>
          <p:nvPr/>
        </p:nvSpPr>
        <p:spPr>
          <a:xfrm>
            <a:off x="12621972" y="109543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9</a:t>
            </a:r>
            <a:endParaRPr sz="2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64502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21972" y="1095436"/>
            <a:ext cx="3828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10</a:t>
            </a:r>
            <a:endParaRPr sz="2400" dirty="0">
              <a:latin typeface="Palatino Linotype"/>
              <a:cs typeface="Palatino Linotype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39999" y="2740095"/>
            <a:ext cx="7918450" cy="3013075"/>
            <a:chOff x="2539999" y="2740095"/>
            <a:chExt cx="7918450" cy="3013075"/>
          </a:xfrm>
        </p:grpSpPr>
        <p:sp>
          <p:nvSpPr>
            <p:cNvPr id="4" name="object 4"/>
            <p:cNvSpPr/>
            <p:nvPr/>
          </p:nvSpPr>
          <p:spPr>
            <a:xfrm>
              <a:off x="2552699" y="3492500"/>
              <a:ext cx="825500" cy="1473200"/>
            </a:xfrm>
            <a:custGeom>
              <a:avLst/>
              <a:gdLst/>
              <a:ahLst/>
              <a:cxnLst/>
              <a:rect l="l" t="t" r="r" b="b"/>
              <a:pathLst>
                <a:path w="825500" h="1473200">
                  <a:moveTo>
                    <a:pt x="0" y="1473200"/>
                  </a:moveTo>
                  <a:lnTo>
                    <a:pt x="825500" y="1473200"/>
                  </a:lnTo>
                </a:path>
                <a:path w="825500" h="1473200">
                  <a:moveTo>
                    <a:pt x="0" y="736600"/>
                  </a:moveTo>
                  <a:lnTo>
                    <a:pt x="825500" y="736600"/>
                  </a:lnTo>
                </a:path>
                <a:path w="825500" h="1473200">
                  <a:moveTo>
                    <a:pt x="0" y="0"/>
                  </a:moveTo>
                  <a:lnTo>
                    <a:pt x="825500" y="0"/>
                  </a:lnTo>
                </a:path>
              </a:pathLst>
            </a:custGeom>
            <a:ln w="31608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52699" y="2755899"/>
              <a:ext cx="7899400" cy="0"/>
            </a:xfrm>
            <a:custGeom>
              <a:avLst/>
              <a:gdLst/>
              <a:ahLst/>
              <a:cxnLst/>
              <a:rect l="l" t="t" r="r" b="b"/>
              <a:pathLst>
                <a:path w="7899400">
                  <a:moveTo>
                    <a:pt x="0" y="0"/>
                  </a:moveTo>
                  <a:lnTo>
                    <a:pt x="7899400" y="0"/>
                  </a:lnTo>
                </a:path>
              </a:pathLst>
            </a:custGeom>
            <a:ln w="31608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46349" y="2749549"/>
              <a:ext cx="7912100" cy="2946400"/>
            </a:xfrm>
            <a:custGeom>
              <a:avLst/>
              <a:gdLst/>
              <a:ahLst/>
              <a:cxnLst/>
              <a:rect l="l" t="t" r="r" b="b"/>
              <a:pathLst>
                <a:path w="7912100" h="2946400">
                  <a:moveTo>
                    <a:pt x="0" y="2946400"/>
                  </a:moveTo>
                  <a:lnTo>
                    <a:pt x="0" y="0"/>
                  </a:lnTo>
                </a:path>
                <a:path w="7912100" h="2946400">
                  <a:moveTo>
                    <a:pt x="25400" y="2946400"/>
                  </a:moveTo>
                  <a:lnTo>
                    <a:pt x="12700" y="2946400"/>
                  </a:lnTo>
                </a:path>
                <a:path w="7912100" h="2946400">
                  <a:moveTo>
                    <a:pt x="25400" y="2209800"/>
                  </a:moveTo>
                  <a:lnTo>
                    <a:pt x="12700" y="2209800"/>
                  </a:lnTo>
                </a:path>
                <a:path w="7912100" h="2946400">
                  <a:moveTo>
                    <a:pt x="25400" y="1473200"/>
                  </a:moveTo>
                  <a:lnTo>
                    <a:pt x="12700" y="1473200"/>
                  </a:lnTo>
                </a:path>
                <a:path w="7912100" h="2946400">
                  <a:moveTo>
                    <a:pt x="25400" y="736600"/>
                  </a:moveTo>
                  <a:lnTo>
                    <a:pt x="12700" y="736600"/>
                  </a:lnTo>
                </a:path>
                <a:path w="7912100" h="2946400">
                  <a:moveTo>
                    <a:pt x="25400" y="0"/>
                  </a:moveTo>
                  <a:lnTo>
                    <a:pt x="12700" y="0"/>
                  </a:lnTo>
                </a:path>
                <a:path w="7912100" h="2946400">
                  <a:moveTo>
                    <a:pt x="12700" y="2578100"/>
                  </a:moveTo>
                  <a:lnTo>
                    <a:pt x="12700" y="2578100"/>
                  </a:lnTo>
                </a:path>
                <a:path w="7912100" h="2946400">
                  <a:moveTo>
                    <a:pt x="12700" y="1841500"/>
                  </a:moveTo>
                  <a:lnTo>
                    <a:pt x="12700" y="1841500"/>
                  </a:lnTo>
                </a:path>
                <a:path w="7912100" h="2946400">
                  <a:moveTo>
                    <a:pt x="12700" y="1104900"/>
                  </a:moveTo>
                  <a:lnTo>
                    <a:pt x="12700" y="1104900"/>
                  </a:lnTo>
                </a:path>
                <a:path w="7912100" h="2946400">
                  <a:moveTo>
                    <a:pt x="12700" y="368300"/>
                  </a:moveTo>
                  <a:lnTo>
                    <a:pt x="12700" y="368300"/>
                  </a:lnTo>
                </a:path>
                <a:path w="7912100" h="2946400">
                  <a:moveTo>
                    <a:pt x="0" y="2946400"/>
                  </a:moveTo>
                  <a:lnTo>
                    <a:pt x="7912100" y="29464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39987" y="570864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7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12700" y="1270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1400" y="5600700"/>
              <a:ext cx="1003300" cy="152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99500" y="5613400"/>
              <a:ext cx="927100" cy="76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99500" y="5613400"/>
              <a:ext cx="927100" cy="76200"/>
            </a:xfrm>
            <a:custGeom>
              <a:avLst/>
              <a:gdLst/>
              <a:ahLst/>
              <a:cxnLst/>
              <a:rect l="l" t="t" r="r" b="b"/>
              <a:pathLst>
                <a:path w="927100" h="76200">
                  <a:moveTo>
                    <a:pt x="0" y="0"/>
                  </a:moveTo>
                  <a:lnTo>
                    <a:pt x="927100" y="0"/>
                  </a:lnTo>
                  <a:lnTo>
                    <a:pt x="927100" y="76200"/>
                  </a:lnTo>
                  <a:lnTo>
                    <a:pt x="0" y="762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9F9F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05300" y="4229100"/>
              <a:ext cx="6146800" cy="736600"/>
            </a:xfrm>
            <a:custGeom>
              <a:avLst/>
              <a:gdLst/>
              <a:ahLst/>
              <a:cxnLst/>
              <a:rect l="l" t="t" r="r" b="b"/>
              <a:pathLst>
                <a:path w="6146800" h="736600">
                  <a:moveTo>
                    <a:pt x="0" y="736600"/>
                  </a:moveTo>
                  <a:lnTo>
                    <a:pt x="6146800" y="736600"/>
                  </a:lnTo>
                </a:path>
                <a:path w="6146800" h="736600">
                  <a:moveTo>
                    <a:pt x="0" y="0"/>
                  </a:moveTo>
                  <a:lnTo>
                    <a:pt x="6146800" y="0"/>
                  </a:lnTo>
                </a:path>
              </a:pathLst>
            </a:custGeom>
            <a:ln w="31608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2700" y="4241800"/>
              <a:ext cx="927100" cy="1447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5900" y="4140200"/>
              <a:ext cx="939800" cy="15494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11800" y="5435600"/>
              <a:ext cx="927100" cy="254000"/>
            </a:xfrm>
            <a:custGeom>
              <a:avLst/>
              <a:gdLst/>
              <a:ahLst/>
              <a:cxnLst/>
              <a:rect l="l" t="t" r="r" b="b"/>
              <a:pathLst>
                <a:path w="927100" h="254000">
                  <a:moveTo>
                    <a:pt x="927100" y="254000"/>
                  </a:moveTo>
                  <a:lnTo>
                    <a:pt x="0" y="254000"/>
                  </a:lnTo>
                  <a:lnTo>
                    <a:pt x="0" y="0"/>
                  </a:lnTo>
                  <a:lnTo>
                    <a:pt x="927100" y="0"/>
                  </a:lnTo>
                  <a:lnTo>
                    <a:pt x="927100" y="254000"/>
                  </a:lnTo>
                  <a:close/>
                </a:path>
              </a:pathLst>
            </a:custGeom>
            <a:solidFill>
              <a:srgbClr val="BC2D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45000" y="5410200"/>
              <a:ext cx="927100" cy="279400"/>
            </a:xfrm>
            <a:custGeom>
              <a:avLst/>
              <a:gdLst/>
              <a:ahLst/>
              <a:cxnLst/>
              <a:rect l="l" t="t" r="r" b="b"/>
              <a:pathLst>
                <a:path w="927100" h="279400">
                  <a:moveTo>
                    <a:pt x="927100" y="279400"/>
                  </a:moveTo>
                  <a:lnTo>
                    <a:pt x="0" y="279400"/>
                  </a:lnTo>
                  <a:lnTo>
                    <a:pt x="0" y="0"/>
                  </a:lnTo>
                  <a:lnTo>
                    <a:pt x="927100" y="0"/>
                  </a:lnTo>
                  <a:lnTo>
                    <a:pt x="927100" y="279400"/>
                  </a:lnTo>
                  <a:close/>
                </a:path>
              </a:pathLst>
            </a:custGeom>
            <a:solidFill>
              <a:srgbClr val="258EEB">
                <a:alpha val="8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05300" y="3492500"/>
              <a:ext cx="6146800" cy="0"/>
            </a:xfrm>
            <a:custGeom>
              <a:avLst/>
              <a:gdLst/>
              <a:ahLst/>
              <a:cxnLst/>
              <a:rect l="l" t="t" r="r" b="b"/>
              <a:pathLst>
                <a:path w="6146800">
                  <a:moveTo>
                    <a:pt x="0" y="0"/>
                  </a:moveTo>
                  <a:lnTo>
                    <a:pt x="6146800" y="0"/>
                  </a:lnTo>
                </a:path>
              </a:pathLst>
            </a:custGeom>
            <a:ln w="31608">
              <a:solidFill>
                <a:srgbClr val="D9D9D9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78200" y="2882899"/>
              <a:ext cx="927100" cy="2806700"/>
            </a:xfrm>
            <a:custGeom>
              <a:avLst/>
              <a:gdLst/>
              <a:ahLst/>
              <a:cxnLst/>
              <a:rect l="l" t="t" r="r" b="b"/>
              <a:pathLst>
                <a:path w="927100" h="2806700">
                  <a:moveTo>
                    <a:pt x="927100" y="2806700"/>
                  </a:moveTo>
                  <a:lnTo>
                    <a:pt x="0" y="2806700"/>
                  </a:lnTo>
                  <a:lnTo>
                    <a:pt x="0" y="0"/>
                  </a:lnTo>
                  <a:lnTo>
                    <a:pt x="927100" y="0"/>
                  </a:lnTo>
                  <a:lnTo>
                    <a:pt x="927100" y="2806700"/>
                  </a:lnTo>
                  <a:close/>
                </a:path>
              </a:pathLst>
            </a:custGeom>
            <a:solidFill>
              <a:srgbClr val="5D9B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78200" y="2882899"/>
              <a:ext cx="927100" cy="2806700"/>
            </a:xfrm>
            <a:custGeom>
              <a:avLst/>
              <a:gdLst/>
              <a:ahLst/>
              <a:cxnLst/>
              <a:rect l="l" t="t" r="r" b="b"/>
              <a:pathLst>
                <a:path w="927100" h="2806700">
                  <a:moveTo>
                    <a:pt x="0" y="0"/>
                  </a:moveTo>
                  <a:lnTo>
                    <a:pt x="927100" y="0"/>
                  </a:lnTo>
                  <a:lnTo>
                    <a:pt x="927100" y="2806700"/>
                  </a:lnTo>
                  <a:lnTo>
                    <a:pt x="0" y="2806700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22003" y="5497821"/>
            <a:ext cx="17335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5" dirty="0">
                <a:solidFill>
                  <a:srgbClr val="727272"/>
                </a:solidFill>
                <a:latin typeface="Palatino Linotype"/>
                <a:cs typeface="Palatino Linotype"/>
              </a:rPr>
              <a:t>0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78138" y="4760743"/>
            <a:ext cx="61722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5" dirty="0">
                <a:solidFill>
                  <a:srgbClr val="727272"/>
                </a:solidFill>
                <a:latin typeface="Palatino Linotype"/>
                <a:cs typeface="Palatino Linotype"/>
              </a:rPr>
              <a:t>4000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78138" y="4023664"/>
            <a:ext cx="61722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5" dirty="0">
                <a:solidFill>
                  <a:srgbClr val="727272"/>
                </a:solidFill>
                <a:latin typeface="Palatino Linotype"/>
                <a:cs typeface="Palatino Linotype"/>
              </a:rPr>
              <a:t>8000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30183" y="3286587"/>
            <a:ext cx="76517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5" dirty="0">
                <a:solidFill>
                  <a:srgbClr val="727272"/>
                </a:solidFill>
                <a:latin typeface="Palatino Linotype"/>
                <a:cs typeface="Palatino Linotype"/>
              </a:rPr>
              <a:t>12000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30183" y="2549508"/>
            <a:ext cx="76517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5" dirty="0">
                <a:solidFill>
                  <a:srgbClr val="727272"/>
                </a:solidFill>
                <a:latin typeface="Palatino Linotype"/>
                <a:cs typeface="Palatino Linotype"/>
              </a:rPr>
              <a:t>16000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953121" y="5831115"/>
            <a:ext cx="1098550" cy="298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b="1" spc="-10" dirty="0">
                <a:solidFill>
                  <a:srgbClr val="535353"/>
                </a:solidFill>
                <a:latin typeface="Palatino Linotype"/>
                <a:cs typeface="Palatino Linotype"/>
              </a:rPr>
              <a:t>Sentiment</a:t>
            </a:r>
            <a:endParaRPr sz="1800">
              <a:latin typeface="Palatino Linotype"/>
              <a:cs typeface="Palatino Linotyp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63581" y="5244129"/>
            <a:ext cx="410209" cy="333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10" dirty="0">
                <a:solidFill>
                  <a:srgbClr val="727272"/>
                </a:solidFill>
                <a:latin typeface="Palatino Linotype"/>
                <a:cs typeface="Palatino Linotype"/>
              </a:rPr>
              <a:t>478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832931" y="3880718"/>
            <a:ext cx="538480" cy="333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00" b="1" spc="10" dirty="0">
                <a:solidFill>
                  <a:srgbClr val="727272"/>
                </a:solidFill>
                <a:latin typeface="Palatino Linotype"/>
                <a:cs typeface="Palatino Linotype"/>
              </a:rPr>
              <a:t>7877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27047" y="3725028"/>
            <a:ext cx="61722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5" dirty="0">
                <a:solidFill>
                  <a:srgbClr val="727272"/>
                </a:solidFill>
                <a:latin typeface="Palatino Linotype"/>
                <a:cs typeface="Palatino Linotype"/>
              </a:rPr>
              <a:t>8449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660533" y="5023022"/>
            <a:ext cx="61722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5" dirty="0">
                <a:solidFill>
                  <a:srgbClr val="727272"/>
                </a:solidFill>
                <a:latin typeface="Palatino Linotype"/>
                <a:cs typeface="Palatino Linotype"/>
              </a:rPr>
              <a:t>1405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594019" y="4988011"/>
            <a:ext cx="617220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5" dirty="0">
                <a:solidFill>
                  <a:srgbClr val="727272"/>
                </a:solidFill>
                <a:latin typeface="Palatino Linotype"/>
                <a:cs typeface="Palatino Linotype"/>
              </a:rPr>
              <a:t>1595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53527" y="2463702"/>
            <a:ext cx="765175" cy="381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00" b="1" spc="15" dirty="0">
                <a:solidFill>
                  <a:srgbClr val="727272"/>
                </a:solidFill>
                <a:latin typeface="Palatino Linotype"/>
                <a:cs typeface="Palatino Linotype"/>
              </a:rPr>
              <a:t>15294</a:t>
            </a:r>
            <a:endParaRPr sz="2300">
              <a:latin typeface="Palatino Linotype"/>
              <a:cs typeface="Palatino Linotyp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61000" y="1435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5D9B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5867332" y="1433380"/>
          <a:ext cx="4651374" cy="6658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1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31750">
                        <a:lnSpc>
                          <a:spcPts val="2170"/>
                        </a:lnSpc>
                      </a:pPr>
                      <a:r>
                        <a:rPr sz="2100" b="1" spc="-35" dirty="0">
                          <a:solidFill>
                            <a:srgbClr val="262626"/>
                          </a:solidFill>
                          <a:latin typeface="Palatino Linotype"/>
                          <a:cs typeface="Palatino Linotype"/>
                        </a:rPr>
                        <a:t>Toxic</a:t>
                      </a:r>
                      <a:endParaRPr sz="21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ts val="2170"/>
                        </a:lnSpc>
                      </a:pPr>
                      <a:r>
                        <a:rPr sz="2100" b="1" spc="-45" dirty="0">
                          <a:solidFill>
                            <a:srgbClr val="262626"/>
                          </a:solidFill>
                          <a:latin typeface="Palatino Linotype"/>
                          <a:cs typeface="Palatino Linotype"/>
                        </a:rPr>
                        <a:t>Very</a:t>
                      </a:r>
                      <a:r>
                        <a:rPr sz="2100" b="1" spc="-35" dirty="0">
                          <a:solidFill>
                            <a:srgbClr val="262626"/>
                          </a:solidFill>
                          <a:latin typeface="Palatino Linotype"/>
                          <a:cs typeface="Palatino Linotype"/>
                        </a:rPr>
                        <a:t> Toxic</a:t>
                      </a:r>
                      <a:endParaRPr sz="21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2170"/>
                        </a:lnSpc>
                      </a:pPr>
                      <a:r>
                        <a:rPr sz="2100" b="1" spc="15" dirty="0">
                          <a:solidFill>
                            <a:srgbClr val="262626"/>
                          </a:solidFill>
                          <a:latin typeface="Palatino Linotype"/>
                          <a:cs typeface="Palatino Linotype"/>
                        </a:rPr>
                        <a:t>Hate</a:t>
                      </a:r>
                      <a:endParaRPr sz="21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87">
                <a:tc>
                  <a:txBody>
                    <a:bodyPr/>
                    <a:lstStyle/>
                    <a:p>
                      <a:pPr marL="31750">
                        <a:lnSpc>
                          <a:spcPts val="2170"/>
                        </a:lnSpc>
                      </a:pPr>
                      <a:r>
                        <a:rPr sz="2100" b="1" spc="10" dirty="0">
                          <a:solidFill>
                            <a:srgbClr val="262626"/>
                          </a:solidFill>
                          <a:latin typeface="Palatino Linotype"/>
                          <a:cs typeface="Palatino Linotype"/>
                        </a:rPr>
                        <a:t>Obscene</a:t>
                      </a:r>
                      <a:endParaRPr sz="21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4675">
                        <a:lnSpc>
                          <a:spcPts val="2170"/>
                        </a:lnSpc>
                      </a:pPr>
                      <a:r>
                        <a:rPr sz="2100" b="1" spc="10" dirty="0">
                          <a:solidFill>
                            <a:srgbClr val="262626"/>
                          </a:solidFill>
                          <a:latin typeface="Palatino Linotype"/>
                          <a:cs typeface="Palatino Linotype"/>
                        </a:rPr>
                        <a:t>Insult</a:t>
                      </a:r>
                      <a:endParaRPr sz="21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R w="19050">
                      <a:solidFill>
                        <a:srgbClr val="F9F9F9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170"/>
                        </a:lnSpc>
                        <a:tabLst>
                          <a:tab pos="227965" algn="l"/>
                        </a:tabLst>
                      </a:pPr>
                      <a:r>
                        <a:rPr sz="2100" b="1" u="heavy" dirty="0">
                          <a:solidFill>
                            <a:srgbClr val="262626"/>
                          </a:solidFill>
                          <a:uFill>
                            <a:solidFill>
                              <a:srgbClr val="F9F9F9"/>
                            </a:solidFill>
                          </a:uFill>
                          <a:latin typeface="Palatino Linotype"/>
                          <a:cs typeface="Palatino Linotype"/>
                        </a:rPr>
                        <a:t> 	</a:t>
                      </a:r>
                      <a:endParaRPr sz="210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>
                    <a:lnL w="19050">
                      <a:solidFill>
                        <a:srgbClr val="F9F9F9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6045">
                        <a:lnSpc>
                          <a:spcPts val="2170"/>
                        </a:lnSpc>
                      </a:pPr>
                      <a:r>
                        <a:rPr sz="2100" b="1" spc="10" dirty="0">
                          <a:solidFill>
                            <a:srgbClr val="262626"/>
                          </a:solidFill>
                          <a:latin typeface="Palatino Linotype"/>
                          <a:cs typeface="Palatino Linotype"/>
                        </a:rPr>
                        <a:t>Threat</a:t>
                      </a:r>
                      <a:endParaRPr sz="2100" dirty="0">
                        <a:latin typeface="Palatino Linotype"/>
                        <a:cs typeface="Palatino Linotype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3" name="object 33"/>
          <p:cNvSpPr/>
          <p:nvPr/>
        </p:nvSpPr>
        <p:spPr>
          <a:xfrm>
            <a:off x="7239000" y="1435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258EEB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232900" y="1435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0"/>
                </a:lnTo>
                <a:lnTo>
                  <a:pt x="0" y="228600"/>
                </a:lnTo>
                <a:lnTo>
                  <a:pt x="228600" y="228600"/>
                </a:lnTo>
                <a:lnTo>
                  <a:pt x="228600" y="0"/>
                </a:lnTo>
                <a:close/>
              </a:path>
            </a:pathLst>
          </a:custGeom>
          <a:solidFill>
            <a:srgbClr val="BC2D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61000" y="1803400"/>
            <a:ext cx="228600" cy="2286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39000" y="1803400"/>
            <a:ext cx="228600" cy="2286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32900" y="1803400"/>
            <a:ext cx="228600" cy="228600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348544" y="458123"/>
            <a:ext cx="8483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83100" algn="l"/>
              </a:tabLst>
            </a:pPr>
            <a:r>
              <a:rPr dirty="0"/>
              <a:t>Exploratory</a:t>
            </a:r>
            <a:r>
              <a:rPr spc="10" dirty="0"/>
              <a:t> </a:t>
            </a:r>
            <a:r>
              <a:rPr spc="-5" dirty="0"/>
              <a:t>Data	Analysis</a:t>
            </a:r>
            <a:r>
              <a:rPr spc="-55" dirty="0"/>
              <a:t> </a:t>
            </a:r>
            <a:r>
              <a:rPr dirty="0"/>
              <a:t>(EDA)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F9CB47-AE65-95C0-D252-BB98B50B2CF4}"/>
              </a:ext>
            </a:extLst>
          </p:cNvPr>
          <p:cNvSpPr txBox="1"/>
          <p:nvPr/>
        </p:nvSpPr>
        <p:spPr>
          <a:xfrm>
            <a:off x="-230711" y="6653833"/>
            <a:ext cx="12852683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34440" marR="1361440" indent="-342900">
              <a:lnSpc>
                <a:spcPct val="111100"/>
              </a:lnSpc>
              <a:spcBef>
                <a:spcPts val="1935"/>
              </a:spcBef>
              <a:buFont typeface="Wingdings" panose="05000000000000000000" pitchFamily="2" charset="2"/>
              <a:buChar char="Ø"/>
            </a:pPr>
            <a:r>
              <a:rPr lang="en-US" sz="2400" spc="-30" dirty="0">
                <a:solidFill>
                  <a:srgbClr val="262626"/>
                </a:solidFill>
                <a:cs typeface="Palatino Linotype"/>
              </a:rPr>
              <a:t>Training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Data: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40" dirty="0">
                <a:solidFill>
                  <a:srgbClr val="262626"/>
                </a:solidFill>
                <a:cs typeface="Palatino Linotype"/>
              </a:rPr>
              <a:t>Total:</a:t>
            </a:r>
            <a:r>
              <a:rPr lang="en-US"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159571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entries,</a:t>
            </a:r>
            <a:r>
              <a:rPr lang="en-US"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Neutral: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 124473</a:t>
            </a:r>
            <a:r>
              <a:rPr lang="en-US"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(none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 of</a:t>
            </a:r>
            <a:r>
              <a:rPr lang="en-US"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the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toxicity </a:t>
            </a:r>
            <a:r>
              <a:rPr lang="en-US" sz="2400" spc="-58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labels</a:t>
            </a:r>
            <a:r>
              <a:rPr lang="en-US" sz="2400" spc="-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assigned)</a:t>
            </a:r>
            <a:endParaRPr lang="en-US" sz="2400" dirty="0">
              <a:cs typeface="Palatino Linotype"/>
            </a:endParaRPr>
          </a:p>
          <a:p>
            <a:pPr marL="1266825" indent="-342900">
              <a:lnSpc>
                <a:spcPts val="2755"/>
              </a:lnSpc>
              <a:buFont typeface="Wingdings" panose="05000000000000000000" pitchFamily="2" charset="2"/>
              <a:buChar char="Ø"/>
            </a:pP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Huge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unbalanced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dataset,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no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null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 entries and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empty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strings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10" dirty="0">
                <a:solidFill>
                  <a:srgbClr val="262626"/>
                </a:solidFill>
                <a:cs typeface="Palatino Linotype"/>
              </a:rPr>
              <a:t>present</a:t>
            </a:r>
            <a:endParaRPr lang="en-US" sz="2400" dirty="0">
              <a:cs typeface="Palatino Linotype"/>
            </a:endParaRPr>
          </a:p>
          <a:p>
            <a:pPr marL="1235075" marR="447040" indent="-342900">
              <a:lnSpc>
                <a:spcPct val="111100"/>
              </a:lnSpc>
              <a:spcBef>
                <a:spcPts val="725"/>
              </a:spcBef>
              <a:buFont typeface="Wingdings" panose="05000000000000000000" pitchFamily="2" charset="2"/>
              <a:buChar char="Ø"/>
            </a:pP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Multi-Label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Classification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10" dirty="0">
                <a:solidFill>
                  <a:srgbClr val="262626"/>
                </a:solidFill>
                <a:cs typeface="Palatino Linotype"/>
              </a:rPr>
              <a:t>Problem,</a:t>
            </a:r>
            <a:r>
              <a:rPr lang="en-US"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10" dirty="0">
                <a:solidFill>
                  <a:srgbClr val="262626"/>
                </a:solidFill>
                <a:cs typeface="Palatino Linotype"/>
              </a:rPr>
              <a:t>target</a:t>
            </a:r>
            <a:r>
              <a:rPr lang="en-US"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labels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15" dirty="0">
                <a:solidFill>
                  <a:srgbClr val="262626"/>
                </a:solidFill>
                <a:cs typeface="Palatino Linotype"/>
              </a:rPr>
              <a:t>are</a:t>
            </a:r>
            <a:r>
              <a:rPr lang="en-US"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not</a:t>
            </a:r>
            <a:r>
              <a:rPr lang="en-US"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mutually</a:t>
            </a:r>
            <a:r>
              <a:rPr lang="en-US"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exclusive,</a:t>
            </a:r>
            <a:r>
              <a:rPr lang="en-US"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i.e. </a:t>
            </a:r>
            <a:r>
              <a:rPr lang="en-US" sz="2400" spc="-58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15" dirty="0">
                <a:solidFill>
                  <a:srgbClr val="262626"/>
                </a:solidFill>
                <a:cs typeface="Palatino Linotype"/>
              </a:rPr>
              <a:t>More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 than one right</a:t>
            </a:r>
            <a:r>
              <a:rPr lang="en-US"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answer</a:t>
            </a:r>
            <a:endParaRPr lang="en-US" sz="2400" dirty="0">
              <a:cs typeface="Palatino Linoty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21972" y="1095436"/>
            <a:ext cx="3828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11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544" y="458123"/>
            <a:ext cx="4944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2075" algn="l"/>
              </a:tabLst>
            </a:pPr>
            <a:r>
              <a:rPr spc="-5" dirty="0"/>
              <a:t>Data	Preprocessing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76715" y="3880722"/>
            <a:ext cx="7774940" cy="5581015"/>
            <a:chOff x="1276715" y="3880722"/>
            <a:chExt cx="7774940" cy="5581015"/>
          </a:xfrm>
        </p:grpSpPr>
        <p:sp>
          <p:nvSpPr>
            <p:cNvPr id="5" name="object 5"/>
            <p:cNvSpPr/>
            <p:nvPr/>
          </p:nvSpPr>
          <p:spPr>
            <a:xfrm>
              <a:off x="4267752" y="7660840"/>
              <a:ext cx="4752340" cy="1769110"/>
            </a:xfrm>
            <a:custGeom>
              <a:avLst/>
              <a:gdLst/>
              <a:ahLst/>
              <a:cxnLst/>
              <a:rect l="l" t="t" r="r" b="b"/>
              <a:pathLst>
                <a:path w="4752340" h="1769109">
                  <a:moveTo>
                    <a:pt x="79944" y="0"/>
                  </a:moveTo>
                  <a:lnTo>
                    <a:pt x="4671993" y="0"/>
                  </a:lnTo>
                  <a:lnTo>
                    <a:pt x="4703111" y="6282"/>
                  </a:lnTo>
                  <a:lnTo>
                    <a:pt x="4728522" y="23415"/>
                  </a:lnTo>
                  <a:lnTo>
                    <a:pt x="4745655" y="48826"/>
                  </a:lnTo>
                  <a:lnTo>
                    <a:pt x="4751937" y="79944"/>
                  </a:lnTo>
                  <a:lnTo>
                    <a:pt x="4751937" y="1688915"/>
                  </a:lnTo>
                  <a:lnTo>
                    <a:pt x="4745655" y="1720033"/>
                  </a:lnTo>
                  <a:lnTo>
                    <a:pt x="4728522" y="1745444"/>
                  </a:lnTo>
                  <a:lnTo>
                    <a:pt x="4703111" y="1762577"/>
                  </a:lnTo>
                  <a:lnTo>
                    <a:pt x="4671993" y="1768859"/>
                  </a:lnTo>
                  <a:lnTo>
                    <a:pt x="79944" y="1768859"/>
                  </a:lnTo>
                  <a:lnTo>
                    <a:pt x="48826" y="1762577"/>
                  </a:lnTo>
                  <a:lnTo>
                    <a:pt x="23415" y="1745444"/>
                  </a:lnTo>
                  <a:lnTo>
                    <a:pt x="6282" y="1720033"/>
                  </a:lnTo>
                  <a:lnTo>
                    <a:pt x="0" y="1688915"/>
                  </a:lnTo>
                  <a:lnTo>
                    <a:pt x="0" y="79944"/>
                  </a:lnTo>
                  <a:lnTo>
                    <a:pt x="6282" y="48826"/>
                  </a:lnTo>
                  <a:lnTo>
                    <a:pt x="23415" y="23415"/>
                  </a:lnTo>
                  <a:lnTo>
                    <a:pt x="48826" y="6282"/>
                  </a:lnTo>
                  <a:lnTo>
                    <a:pt x="79944" y="0"/>
                  </a:lnTo>
                  <a:close/>
                </a:path>
              </a:pathLst>
            </a:custGeom>
            <a:ln w="63499">
              <a:solidFill>
                <a:srgbClr val="F19B1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8465" y="3912472"/>
              <a:ext cx="4752340" cy="1336040"/>
            </a:xfrm>
            <a:custGeom>
              <a:avLst/>
              <a:gdLst/>
              <a:ahLst/>
              <a:cxnLst/>
              <a:rect l="l" t="t" r="r" b="b"/>
              <a:pathLst>
                <a:path w="4752340" h="1336039">
                  <a:moveTo>
                    <a:pt x="79944" y="0"/>
                  </a:moveTo>
                  <a:lnTo>
                    <a:pt x="4671993" y="0"/>
                  </a:lnTo>
                  <a:lnTo>
                    <a:pt x="4703111" y="6282"/>
                  </a:lnTo>
                  <a:lnTo>
                    <a:pt x="4728522" y="23415"/>
                  </a:lnTo>
                  <a:lnTo>
                    <a:pt x="4745655" y="48826"/>
                  </a:lnTo>
                  <a:lnTo>
                    <a:pt x="4751937" y="79944"/>
                  </a:lnTo>
                  <a:lnTo>
                    <a:pt x="4751937" y="1255668"/>
                  </a:lnTo>
                  <a:lnTo>
                    <a:pt x="4745655" y="1286785"/>
                  </a:lnTo>
                  <a:lnTo>
                    <a:pt x="4728522" y="1312196"/>
                  </a:lnTo>
                  <a:lnTo>
                    <a:pt x="4703111" y="1329329"/>
                  </a:lnTo>
                  <a:lnTo>
                    <a:pt x="4671993" y="1335612"/>
                  </a:lnTo>
                  <a:lnTo>
                    <a:pt x="79944" y="1335612"/>
                  </a:lnTo>
                  <a:lnTo>
                    <a:pt x="48826" y="1329329"/>
                  </a:lnTo>
                  <a:lnTo>
                    <a:pt x="23415" y="1312196"/>
                  </a:lnTo>
                  <a:lnTo>
                    <a:pt x="6282" y="1286785"/>
                  </a:lnTo>
                  <a:lnTo>
                    <a:pt x="0" y="1255668"/>
                  </a:lnTo>
                  <a:lnTo>
                    <a:pt x="0" y="79944"/>
                  </a:lnTo>
                  <a:lnTo>
                    <a:pt x="6282" y="48826"/>
                  </a:lnTo>
                  <a:lnTo>
                    <a:pt x="23415" y="23415"/>
                  </a:lnTo>
                  <a:lnTo>
                    <a:pt x="48826" y="6282"/>
                  </a:lnTo>
                  <a:lnTo>
                    <a:pt x="79944" y="0"/>
                  </a:lnTo>
                  <a:close/>
                </a:path>
              </a:pathLst>
            </a:custGeom>
            <a:ln w="63500">
              <a:solidFill>
                <a:srgbClr val="15AA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308465" y="1882955"/>
            <a:ext cx="4752340" cy="1437005"/>
          </a:xfrm>
          <a:custGeom>
            <a:avLst/>
            <a:gdLst/>
            <a:ahLst/>
            <a:cxnLst/>
            <a:rect l="l" t="t" r="r" b="b"/>
            <a:pathLst>
              <a:path w="4752340" h="1437004">
                <a:moveTo>
                  <a:pt x="79944" y="0"/>
                </a:moveTo>
                <a:lnTo>
                  <a:pt x="4671993" y="0"/>
                </a:lnTo>
                <a:lnTo>
                  <a:pt x="4703111" y="6282"/>
                </a:lnTo>
                <a:lnTo>
                  <a:pt x="4728522" y="23415"/>
                </a:lnTo>
                <a:lnTo>
                  <a:pt x="4745655" y="48826"/>
                </a:lnTo>
                <a:lnTo>
                  <a:pt x="4751937" y="79944"/>
                </a:lnTo>
                <a:lnTo>
                  <a:pt x="4751937" y="1356688"/>
                </a:lnTo>
                <a:lnTo>
                  <a:pt x="4745655" y="1387806"/>
                </a:lnTo>
                <a:lnTo>
                  <a:pt x="4728522" y="1413217"/>
                </a:lnTo>
                <a:lnTo>
                  <a:pt x="4703111" y="1430350"/>
                </a:lnTo>
                <a:lnTo>
                  <a:pt x="4671993" y="1436632"/>
                </a:lnTo>
                <a:lnTo>
                  <a:pt x="79944" y="1436632"/>
                </a:lnTo>
                <a:lnTo>
                  <a:pt x="48826" y="1430350"/>
                </a:lnTo>
                <a:lnTo>
                  <a:pt x="23415" y="1413217"/>
                </a:lnTo>
                <a:lnTo>
                  <a:pt x="6282" y="1387806"/>
                </a:lnTo>
                <a:lnTo>
                  <a:pt x="0" y="1356688"/>
                </a:lnTo>
                <a:lnTo>
                  <a:pt x="0" y="79944"/>
                </a:lnTo>
                <a:lnTo>
                  <a:pt x="6282" y="48826"/>
                </a:lnTo>
                <a:lnTo>
                  <a:pt x="23415" y="23415"/>
                </a:lnTo>
                <a:lnTo>
                  <a:pt x="48826" y="6282"/>
                </a:lnTo>
                <a:lnTo>
                  <a:pt x="79944" y="0"/>
                </a:lnTo>
                <a:close/>
              </a:path>
            </a:pathLst>
          </a:custGeom>
          <a:ln w="63500">
            <a:solidFill>
              <a:srgbClr val="237D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90284" y="2086796"/>
            <a:ext cx="3562350" cy="93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marR="5080" indent="-240665">
              <a:lnSpc>
                <a:spcPct val="112700"/>
              </a:lnSpc>
              <a:spcBef>
                <a:spcPts val="100"/>
              </a:spcBef>
              <a:buFont typeface="Microsoft Sans Serif"/>
              <a:buChar char="‣"/>
              <a:tabLst>
                <a:tab pos="252729" algn="l"/>
                <a:tab pos="253365" algn="l"/>
              </a:tabLst>
            </a:pPr>
            <a:r>
              <a:rPr sz="1700" spc="-25" dirty="0">
                <a:solidFill>
                  <a:srgbClr val="262626"/>
                </a:solidFill>
                <a:latin typeface="Palatino Linotype"/>
                <a:cs typeface="Palatino Linotype"/>
              </a:rPr>
              <a:t>lower, 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camel 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or upper 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case 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written </a:t>
            </a:r>
            <a:r>
              <a:rPr sz="1700" spc="-409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spc="-10" dirty="0">
                <a:solidFill>
                  <a:srgbClr val="262626"/>
                </a:solidFill>
                <a:latin typeface="Palatino Linotype"/>
                <a:cs typeface="Palatino Linotype"/>
              </a:rPr>
              <a:t>words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treated</a:t>
            </a:r>
            <a:r>
              <a:rPr sz="1700" spc="-1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as</a:t>
            </a:r>
            <a:r>
              <a:rPr sz="1700" spc="-1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a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same </a:t>
            </a:r>
            <a:r>
              <a:rPr sz="1700" spc="-10" dirty="0">
                <a:solidFill>
                  <a:srgbClr val="262626"/>
                </a:solidFill>
                <a:latin typeface="Palatino Linotype"/>
                <a:cs typeface="Palatino Linotype"/>
              </a:rPr>
              <a:t>word</a:t>
            </a:r>
            <a:endParaRPr sz="1700">
              <a:latin typeface="Palatino Linotype"/>
              <a:cs typeface="Palatino Linotype"/>
            </a:endParaRPr>
          </a:p>
          <a:p>
            <a:pPr marL="236854" indent="-224790">
              <a:lnSpc>
                <a:spcPct val="100000"/>
              </a:lnSpc>
              <a:spcBef>
                <a:spcPts val="525"/>
              </a:spcBef>
              <a:buFont typeface="Microsoft Sans Serif"/>
              <a:buChar char="‣"/>
              <a:tabLst>
                <a:tab pos="237490" algn="l"/>
              </a:tabLst>
            </a:pPr>
            <a:r>
              <a:rPr sz="1700" dirty="0">
                <a:latin typeface="Palatino Linotype"/>
                <a:cs typeface="Palatino Linotype"/>
              </a:rPr>
              <a:t>all,</a:t>
            </a:r>
            <a:r>
              <a:rPr sz="1700" spc="-7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All,</a:t>
            </a:r>
            <a:r>
              <a:rPr sz="1700" spc="-7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ALL</a:t>
            </a:r>
            <a:r>
              <a:rPr sz="1700" spc="-7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converted</a:t>
            </a:r>
            <a:r>
              <a:rPr sz="1700" spc="-1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to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all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4457" y="1536111"/>
            <a:ext cx="2610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87DBA"/>
                </a:solidFill>
                <a:latin typeface="Palatino Linotype"/>
                <a:cs typeface="Palatino Linotype"/>
              </a:rPr>
              <a:t>Lower</a:t>
            </a:r>
            <a:r>
              <a:rPr sz="2000" b="1" spc="-20" dirty="0">
                <a:solidFill>
                  <a:srgbClr val="287DBA"/>
                </a:solidFill>
                <a:latin typeface="Palatino Linotype"/>
                <a:cs typeface="Palatino Linotype"/>
              </a:rPr>
              <a:t> </a:t>
            </a:r>
            <a:r>
              <a:rPr sz="2000" b="1" spc="-5" dirty="0">
                <a:solidFill>
                  <a:srgbClr val="287DBA"/>
                </a:solidFill>
                <a:latin typeface="Palatino Linotype"/>
                <a:cs typeface="Palatino Linotype"/>
              </a:rPr>
              <a:t>Case</a:t>
            </a:r>
            <a:r>
              <a:rPr sz="2000" b="1" spc="-15" dirty="0">
                <a:solidFill>
                  <a:srgbClr val="287DBA"/>
                </a:solidFill>
                <a:latin typeface="Palatino Linotype"/>
                <a:cs typeface="Palatino Linotype"/>
              </a:rPr>
              <a:t> </a:t>
            </a:r>
            <a:r>
              <a:rPr sz="2000" b="1" spc="-5" dirty="0">
                <a:solidFill>
                  <a:srgbClr val="287DBA"/>
                </a:solidFill>
                <a:latin typeface="Palatino Linotype"/>
                <a:cs typeface="Palatino Linotype"/>
              </a:rPr>
              <a:t>All</a:t>
            </a:r>
            <a:r>
              <a:rPr sz="2000" b="1" spc="-15" dirty="0">
                <a:solidFill>
                  <a:srgbClr val="287DBA"/>
                </a:solidFill>
                <a:latin typeface="Palatino Linotype"/>
                <a:cs typeface="Palatino Linotype"/>
              </a:rPr>
              <a:t> </a:t>
            </a:r>
            <a:r>
              <a:rPr sz="2000" b="1" spc="-35" dirty="0">
                <a:solidFill>
                  <a:srgbClr val="287DBA"/>
                </a:solidFill>
                <a:latin typeface="Palatino Linotype"/>
                <a:cs typeface="Palatino Linotype"/>
              </a:rPr>
              <a:t>Words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65270" y="1492739"/>
            <a:ext cx="27133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87DBA"/>
                </a:solidFill>
                <a:latin typeface="Palatino Linotype"/>
                <a:cs typeface="Palatino Linotype"/>
              </a:rPr>
              <a:t>Removed</a:t>
            </a:r>
            <a:r>
              <a:rPr sz="2000" b="1" spc="-50" dirty="0">
                <a:solidFill>
                  <a:srgbClr val="287DBA"/>
                </a:solidFill>
                <a:latin typeface="Palatino Linotype"/>
                <a:cs typeface="Palatino Linotype"/>
              </a:rPr>
              <a:t> </a:t>
            </a:r>
            <a:r>
              <a:rPr sz="2000" b="1" spc="-5" dirty="0">
                <a:solidFill>
                  <a:srgbClr val="287DBA"/>
                </a:solidFill>
                <a:latin typeface="Palatino Linotype"/>
                <a:cs typeface="Palatino Linotype"/>
              </a:rPr>
              <a:t>Punctuations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34457" y="3487273"/>
            <a:ext cx="25298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287DBA"/>
                </a:solidFill>
                <a:latin typeface="Palatino Linotype"/>
                <a:cs typeface="Palatino Linotype"/>
              </a:rPr>
              <a:t>Contraction</a:t>
            </a:r>
            <a:r>
              <a:rPr sz="2000" b="1" spc="-35" dirty="0">
                <a:solidFill>
                  <a:srgbClr val="287DBA"/>
                </a:solidFill>
                <a:latin typeface="Palatino Linotype"/>
                <a:cs typeface="Palatino Linotype"/>
              </a:rPr>
              <a:t> </a:t>
            </a:r>
            <a:r>
              <a:rPr sz="2000" b="1" spc="-5" dirty="0">
                <a:solidFill>
                  <a:srgbClr val="287DBA"/>
                </a:solidFill>
                <a:latin typeface="Palatino Linotype"/>
                <a:cs typeface="Palatino Linotype"/>
              </a:rPr>
              <a:t>Mapping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65270" y="5383164"/>
            <a:ext cx="2446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87DBA"/>
                </a:solidFill>
                <a:latin typeface="Palatino Linotype"/>
                <a:cs typeface="Palatino Linotype"/>
              </a:rPr>
              <a:t>Removed</a:t>
            </a:r>
            <a:r>
              <a:rPr sz="2000" b="1" spc="-50" dirty="0">
                <a:solidFill>
                  <a:srgbClr val="287DBA"/>
                </a:solidFill>
                <a:latin typeface="Palatino Linotype"/>
                <a:cs typeface="Palatino Linotype"/>
              </a:rPr>
              <a:t> </a:t>
            </a:r>
            <a:r>
              <a:rPr sz="2000" b="1" spc="-5" dirty="0">
                <a:solidFill>
                  <a:srgbClr val="287DBA"/>
                </a:solidFill>
                <a:latin typeface="Palatino Linotype"/>
                <a:cs typeface="Palatino Linotype"/>
              </a:rPr>
              <a:t>Stopwords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8465" y="5802870"/>
            <a:ext cx="4752340" cy="1205865"/>
          </a:xfrm>
          <a:custGeom>
            <a:avLst/>
            <a:gdLst/>
            <a:ahLst/>
            <a:cxnLst/>
            <a:rect l="l" t="t" r="r" b="b"/>
            <a:pathLst>
              <a:path w="4752340" h="1205865">
                <a:moveTo>
                  <a:pt x="79944" y="0"/>
                </a:moveTo>
                <a:lnTo>
                  <a:pt x="4671993" y="0"/>
                </a:lnTo>
                <a:lnTo>
                  <a:pt x="4703111" y="6282"/>
                </a:lnTo>
                <a:lnTo>
                  <a:pt x="4728522" y="23415"/>
                </a:lnTo>
                <a:lnTo>
                  <a:pt x="4745655" y="48826"/>
                </a:lnTo>
                <a:lnTo>
                  <a:pt x="4751937" y="79944"/>
                </a:lnTo>
                <a:lnTo>
                  <a:pt x="4751937" y="1125539"/>
                </a:lnTo>
                <a:lnTo>
                  <a:pt x="4745655" y="1156657"/>
                </a:lnTo>
                <a:lnTo>
                  <a:pt x="4728522" y="1182068"/>
                </a:lnTo>
                <a:lnTo>
                  <a:pt x="4703111" y="1199201"/>
                </a:lnTo>
                <a:lnTo>
                  <a:pt x="4671993" y="1205484"/>
                </a:lnTo>
                <a:lnTo>
                  <a:pt x="79944" y="1205484"/>
                </a:lnTo>
                <a:lnTo>
                  <a:pt x="48826" y="1199201"/>
                </a:lnTo>
                <a:lnTo>
                  <a:pt x="23415" y="1182068"/>
                </a:lnTo>
                <a:lnTo>
                  <a:pt x="6282" y="1156657"/>
                </a:lnTo>
                <a:lnTo>
                  <a:pt x="0" y="1125539"/>
                </a:lnTo>
                <a:lnTo>
                  <a:pt x="0" y="79944"/>
                </a:lnTo>
                <a:lnTo>
                  <a:pt x="6282" y="48826"/>
                </a:lnTo>
                <a:lnTo>
                  <a:pt x="23415" y="23415"/>
                </a:lnTo>
                <a:lnTo>
                  <a:pt x="48826" y="6282"/>
                </a:lnTo>
                <a:lnTo>
                  <a:pt x="79944" y="0"/>
                </a:lnTo>
                <a:close/>
              </a:path>
            </a:pathLst>
          </a:custGeom>
          <a:ln w="63500">
            <a:solidFill>
              <a:srgbClr val="9BB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554653" y="4122044"/>
            <a:ext cx="3308350" cy="90170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360"/>
              </a:spcBef>
              <a:buFont typeface="Tahoma"/>
              <a:buChar char="‣"/>
              <a:tabLst>
                <a:tab pos="183515" algn="l"/>
              </a:tabLst>
            </a:pPr>
            <a:r>
              <a:rPr sz="1700" b="1" spc="-5" dirty="0">
                <a:solidFill>
                  <a:srgbClr val="111111"/>
                </a:solidFill>
                <a:latin typeface="Palatino Linotype"/>
                <a:cs typeface="Palatino Linotype"/>
              </a:rPr>
              <a:t>Contracted</a:t>
            </a:r>
            <a:r>
              <a:rPr sz="1700" b="1" spc="-10" dirty="0">
                <a:solidFill>
                  <a:srgbClr val="111111"/>
                </a:solidFill>
                <a:latin typeface="Palatino Linotype"/>
                <a:cs typeface="Palatino Linotype"/>
              </a:rPr>
              <a:t> </a:t>
            </a:r>
            <a:r>
              <a:rPr sz="1700" b="1" spc="-5" dirty="0">
                <a:solidFill>
                  <a:srgbClr val="111111"/>
                </a:solidFill>
                <a:latin typeface="Palatino Linotype"/>
                <a:cs typeface="Palatino Linotype"/>
              </a:rPr>
              <a:t>words</a:t>
            </a:r>
            <a:r>
              <a:rPr sz="1700" b="1" spc="-10" dirty="0">
                <a:solidFill>
                  <a:srgbClr val="111111"/>
                </a:solidFill>
                <a:latin typeface="Palatino Linotype"/>
                <a:cs typeface="Palatino Linotype"/>
              </a:rPr>
              <a:t> </a:t>
            </a:r>
            <a:r>
              <a:rPr sz="1700" b="1" dirty="0">
                <a:solidFill>
                  <a:srgbClr val="111111"/>
                </a:solidFill>
                <a:latin typeface="Palatino Linotype"/>
                <a:cs typeface="Palatino Linotype"/>
              </a:rPr>
              <a:t>are</a:t>
            </a:r>
            <a:r>
              <a:rPr sz="1700" b="1" spc="-5" dirty="0">
                <a:solidFill>
                  <a:srgbClr val="111111"/>
                </a:solidFill>
                <a:latin typeface="Palatino Linotype"/>
                <a:cs typeface="Palatino Linotype"/>
              </a:rPr>
              <a:t> expanded</a:t>
            </a:r>
            <a:endParaRPr sz="1700" dirty="0">
              <a:latin typeface="Palatino Linotype"/>
              <a:cs typeface="Palatino Linotype"/>
            </a:endParaRPr>
          </a:p>
          <a:p>
            <a:pPr marL="182880" marR="78105" indent="-170815">
              <a:lnSpc>
                <a:spcPct val="112700"/>
              </a:lnSpc>
              <a:buFont typeface="Tahoma"/>
              <a:buChar char="‣"/>
              <a:tabLst>
                <a:tab pos="183515" algn="l"/>
              </a:tabLst>
            </a:pPr>
            <a:r>
              <a:rPr sz="1700" b="1" spc="-5" dirty="0">
                <a:solidFill>
                  <a:srgbClr val="111111"/>
                </a:solidFill>
                <a:latin typeface="Palatino Linotype"/>
                <a:cs typeface="Palatino Linotype"/>
              </a:rPr>
              <a:t>Example </a:t>
            </a:r>
            <a:r>
              <a:rPr sz="1700" b="1" dirty="0">
                <a:solidFill>
                  <a:srgbClr val="111111"/>
                </a:solidFill>
                <a:latin typeface="Palatino Linotype"/>
                <a:cs typeface="Palatino Linotype"/>
              </a:rPr>
              <a:t>: </a:t>
            </a:r>
            <a:r>
              <a:rPr sz="1700" b="1" spc="-10" dirty="0">
                <a:solidFill>
                  <a:srgbClr val="111111"/>
                </a:solidFill>
                <a:latin typeface="Palatino Linotype"/>
                <a:cs typeface="Palatino Linotype"/>
              </a:rPr>
              <a:t>aren’t </a:t>
            </a:r>
            <a:r>
              <a:rPr sz="1700" b="1" dirty="0">
                <a:solidFill>
                  <a:srgbClr val="24292F"/>
                </a:solidFill>
                <a:latin typeface="Palatino Linotype"/>
                <a:cs typeface="Palatino Linotype"/>
              </a:rPr>
              <a:t>: </a:t>
            </a:r>
            <a:r>
              <a:rPr sz="1700" b="1" dirty="0">
                <a:solidFill>
                  <a:srgbClr val="111111"/>
                </a:solidFill>
                <a:latin typeface="Palatino Linotype"/>
                <a:cs typeface="Palatino Linotype"/>
              </a:rPr>
              <a:t>are </a:t>
            </a:r>
            <a:r>
              <a:rPr sz="1700" b="1" spc="-5" dirty="0">
                <a:solidFill>
                  <a:srgbClr val="111111"/>
                </a:solidFill>
                <a:latin typeface="Palatino Linotype"/>
                <a:cs typeface="Palatino Linotype"/>
              </a:rPr>
              <a:t>not</a:t>
            </a:r>
            <a:r>
              <a:rPr sz="1700" b="1" spc="-5" dirty="0">
                <a:solidFill>
                  <a:srgbClr val="24292F"/>
                </a:solidFill>
                <a:latin typeface="Palatino Linotype"/>
                <a:cs typeface="Palatino Linotype"/>
              </a:rPr>
              <a:t>, </a:t>
            </a:r>
            <a:r>
              <a:rPr sz="1700" b="1" spc="-10" dirty="0">
                <a:solidFill>
                  <a:srgbClr val="111111"/>
                </a:solidFill>
                <a:latin typeface="Palatino Linotype"/>
                <a:cs typeface="Palatino Linotype"/>
              </a:rPr>
              <a:t>can’t</a:t>
            </a:r>
            <a:r>
              <a:rPr sz="1700" b="1" spc="-10" dirty="0">
                <a:solidFill>
                  <a:srgbClr val="24292F"/>
                </a:solidFill>
                <a:latin typeface="Palatino Linotype"/>
                <a:cs typeface="Palatino Linotype"/>
              </a:rPr>
              <a:t>: </a:t>
            </a:r>
            <a:r>
              <a:rPr sz="1700" b="1" spc="-409" dirty="0">
                <a:solidFill>
                  <a:srgbClr val="24292F"/>
                </a:solidFill>
                <a:latin typeface="Palatino Linotype"/>
                <a:cs typeface="Palatino Linotype"/>
              </a:rPr>
              <a:t> </a:t>
            </a:r>
            <a:r>
              <a:rPr sz="1700" b="1" spc="-5" dirty="0">
                <a:solidFill>
                  <a:srgbClr val="111111"/>
                </a:solidFill>
                <a:latin typeface="Palatino Linotype"/>
                <a:cs typeface="Palatino Linotype"/>
              </a:rPr>
              <a:t>cannot etc.</a:t>
            </a:r>
            <a:endParaRPr sz="1700" dirty="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2289" y="5385154"/>
            <a:ext cx="2828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287DBA"/>
                </a:solidFill>
                <a:latin typeface="Palatino Linotype"/>
                <a:cs typeface="Palatino Linotype"/>
              </a:rPr>
              <a:t>Fixed</a:t>
            </a:r>
            <a:r>
              <a:rPr sz="2000" b="1" spc="-20" dirty="0">
                <a:solidFill>
                  <a:srgbClr val="287DBA"/>
                </a:solidFill>
                <a:latin typeface="Palatino Linotype"/>
                <a:cs typeface="Palatino Linotype"/>
              </a:rPr>
              <a:t> </a:t>
            </a:r>
            <a:r>
              <a:rPr sz="2000" b="1" spc="-5" dirty="0">
                <a:solidFill>
                  <a:srgbClr val="287DBA"/>
                </a:solidFill>
                <a:latin typeface="Palatino Linotype"/>
                <a:cs typeface="Palatino Linotype"/>
              </a:rPr>
              <a:t>Misspelled</a:t>
            </a:r>
            <a:r>
              <a:rPr sz="2000" b="1" spc="-15" dirty="0">
                <a:solidFill>
                  <a:srgbClr val="287DBA"/>
                </a:solidFill>
                <a:latin typeface="Palatino Linotype"/>
                <a:cs typeface="Palatino Linotype"/>
              </a:rPr>
              <a:t> </a:t>
            </a:r>
            <a:r>
              <a:rPr sz="2000" b="1" spc="-35" dirty="0">
                <a:solidFill>
                  <a:srgbClr val="287DBA"/>
                </a:solidFill>
                <a:latin typeface="Palatino Linotype"/>
                <a:cs typeface="Palatino Linotype"/>
              </a:rPr>
              <a:t>Words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57256" y="6251623"/>
            <a:ext cx="328358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indent="-240665">
              <a:lnSpc>
                <a:spcPct val="100000"/>
              </a:lnSpc>
              <a:spcBef>
                <a:spcPts val="100"/>
              </a:spcBef>
              <a:buFont typeface="Microsoft Sans Serif"/>
              <a:buChar char="‣"/>
              <a:tabLst>
                <a:tab pos="252729" algn="l"/>
                <a:tab pos="253365" algn="l"/>
              </a:tabLst>
            </a:pP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Corrected</a:t>
            </a:r>
            <a:r>
              <a:rPr sz="1700" spc="-2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with</a:t>
            </a:r>
            <a:r>
              <a:rPr sz="1700" spc="-25" dirty="0">
                <a:solidFill>
                  <a:srgbClr val="262626"/>
                </a:solidFill>
                <a:latin typeface="Palatino Linotype"/>
                <a:cs typeface="Palatino Linotype"/>
              </a:rPr>
              <a:t> TextBlob</a:t>
            </a:r>
            <a:r>
              <a:rPr sz="1700" spc="-2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library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339280" y="1880965"/>
            <a:ext cx="4752340" cy="1437005"/>
          </a:xfrm>
          <a:custGeom>
            <a:avLst/>
            <a:gdLst/>
            <a:ahLst/>
            <a:cxnLst/>
            <a:rect l="l" t="t" r="r" b="b"/>
            <a:pathLst>
              <a:path w="4752340" h="1437004">
                <a:moveTo>
                  <a:pt x="79944" y="0"/>
                </a:moveTo>
                <a:lnTo>
                  <a:pt x="4671993" y="0"/>
                </a:lnTo>
                <a:lnTo>
                  <a:pt x="4703111" y="6282"/>
                </a:lnTo>
                <a:lnTo>
                  <a:pt x="4728522" y="23415"/>
                </a:lnTo>
                <a:lnTo>
                  <a:pt x="4745655" y="48826"/>
                </a:lnTo>
                <a:lnTo>
                  <a:pt x="4751937" y="79944"/>
                </a:lnTo>
                <a:lnTo>
                  <a:pt x="4751937" y="1356688"/>
                </a:lnTo>
                <a:lnTo>
                  <a:pt x="4745655" y="1387806"/>
                </a:lnTo>
                <a:lnTo>
                  <a:pt x="4728522" y="1413217"/>
                </a:lnTo>
                <a:lnTo>
                  <a:pt x="4703111" y="1430350"/>
                </a:lnTo>
                <a:lnTo>
                  <a:pt x="4671993" y="1436632"/>
                </a:lnTo>
                <a:lnTo>
                  <a:pt x="79944" y="1436632"/>
                </a:lnTo>
                <a:lnTo>
                  <a:pt x="48826" y="1430350"/>
                </a:lnTo>
                <a:lnTo>
                  <a:pt x="23415" y="1413217"/>
                </a:lnTo>
                <a:lnTo>
                  <a:pt x="6282" y="1387806"/>
                </a:lnTo>
                <a:lnTo>
                  <a:pt x="0" y="1356688"/>
                </a:lnTo>
                <a:lnTo>
                  <a:pt x="0" y="79944"/>
                </a:lnTo>
                <a:lnTo>
                  <a:pt x="6282" y="48826"/>
                </a:lnTo>
                <a:lnTo>
                  <a:pt x="23415" y="23415"/>
                </a:lnTo>
                <a:lnTo>
                  <a:pt x="48826" y="6282"/>
                </a:lnTo>
                <a:lnTo>
                  <a:pt x="79944" y="0"/>
                </a:lnTo>
                <a:close/>
              </a:path>
            </a:pathLst>
          </a:custGeom>
          <a:ln w="63500">
            <a:solidFill>
              <a:srgbClr val="237DB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05041" y="2177715"/>
            <a:ext cx="3669665" cy="67691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252729" indent="-240665">
              <a:lnSpc>
                <a:spcPct val="100000"/>
              </a:lnSpc>
              <a:spcBef>
                <a:spcPts val="625"/>
              </a:spcBef>
              <a:buFont typeface="Microsoft Sans Serif"/>
              <a:buChar char="‣"/>
              <a:tabLst>
                <a:tab pos="252729" algn="l"/>
                <a:tab pos="253365" algn="l"/>
              </a:tabLst>
            </a:pPr>
            <a:r>
              <a:rPr sz="1700" b="1" i="1" dirty="0">
                <a:solidFill>
                  <a:srgbClr val="262626"/>
                </a:solidFill>
                <a:latin typeface="Palatino Linotype"/>
                <a:cs typeface="Palatino Linotype"/>
              </a:rPr>
              <a:t>.</a:t>
            </a:r>
            <a:r>
              <a:rPr sz="1700" b="1" i="1" spc="-2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b="1" i="1" dirty="0">
                <a:solidFill>
                  <a:srgbClr val="262626"/>
                </a:solidFill>
                <a:latin typeface="Palatino Linotype"/>
                <a:cs typeface="Palatino Linotype"/>
              </a:rPr>
              <a:t>,</a:t>
            </a:r>
            <a:r>
              <a:rPr sz="1700" b="1" i="1" spc="-1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b="1" i="1" dirty="0">
                <a:solidFill>
                  <a:srgbClr val="262626"/>
                </a:solidFill>
                <a:latin typeface="Palatino Linotype"/>
                <a:cs typeface="Palatino Linotype"/>
              </a:rPr>
              <a:t>;</a:t>
            </a:r>
            <a:r>
              <a:rPr sz="1700" b="1" i="1" spc="-1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b="1" i="1" dirty="0">
                <a:solidFill>
                  <a:srgbClr val="262626"/>
                </a:solidFill>
                <a:latin typeface="Palatino Linotype"/>
                <a:cs typeface="Palatino Linotype"/>
              </a:rPr>
              <a:t>:</a:t>
            </a:r>
            <a:r>
              <a:rPr sz="1700" b="1" i="1" spc="-1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etc.</a:t>
            </a:r>
            <a:endParaRPr sz="1700">
              <a:latin typeface="Palatino Linotype"/>
              <a:cs typeface="Palatino Linotype"/>
            </a:endParaRPr>
          </a:p>
          <a:p>
            <a:pPr marL="236854" indent="-224790">
              <a:lnSpc>
                <a:spcPct val="100000"/>
              </a:lnSpc>
              <a:spcBef>
                <a:spcPts val="520"/>
              </a:spcBef>
              <a:buFont typeface="Microsoft Sans Serif"/>
              <a:buChar char="‣"/>
              <a:tabLst>
                <a:tab pos="237490" algn="l"/>
              </a:tabLst>
            </a:pPr>
            <a:r>
              <a:rPr sz="1700" dirty="0">
                <a:latin typeface="Palatino Linotype"/>
                <a:cs typeface="Palatino Linotype"/>
              </a:rPr>
              <a:t>Do</a:t>
            </a:r>
            <a:r>
              <a:rPr sz="1700" spc="-5" dirty="0">
                <a:latin typeface="Palatino Linotype"/>
                <a:cs typeface="Palatino Linotype"/>
              </a:rPr>
              <a:t> not add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any</a:t>
            </a:r>
            <a:r>
              <a:rPr sz="1700" spc="-5" dirty="0">
                <a:latin typeface="Palatino Linotype"/>
                <a:cs typeface="Palatino Linotype"/>
              </a:rPr>
              <a:t> helpful information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39280" y="3871258"/>
            <a:ext cx="4752340" cy="1336040"/>
          </a:xfrm>
          <a:custGeom>
            <a:avLst/>
            <a:gdLst/>
            <a:ahLst/>
            <a:cxnLst/>
            <a:rect l="l" t="t" r="r" b="b"/>
            <a:pathLst>
              <a:path w="4752340" h="1336039">
                <a:moveTo>
                  <a:pt x="79944" y="0"/>
                </a:moveTo>
                <a:lnTo>
                  <a:pt x="4671993" y="0"/>
                </a:lnTo>
                <a:lnTo>
                  <a:pt x="4703111" y="6282"/>
                </a:lnTo>
                <a:lnTo>
                  <a:pt x="4728522" y="23415"/>
                </a:lnTo>
                <a:lnTo>
                  <a:pt x="4745655" y="48826"/>
                </a:lnTo>
                <a:lnTo>
                  <a:pt x="4751937" y="79944"/>
                </a:lnTo>
                <a:lnTo>
                  <a:pt x="4751937" y="1255668"/>
                </a:lnTo>
                <a:lnTo>
                  <a:pt x="4745655" y="1286785"/>
                </a:lnTo>
                <a:lnTo>
                  <a:pt x="4728522" y="1312196"/>
                </a:lnTo>
                <a:lnTo>
                  <a:pt x="4703111" y="1329329"/>
                </a:lnTo>
                <a:lnTo>
                  <a:pt x="4671993" y="1335612"/>
                </a:lnTo>
                <a:lnTo>
                  <a:pt x="79944" y="1335612"/>
                </a:lnTo>
                <a:lnTo>
                  <a:pt x="48826" y="1329329"/>
                </a:lnTo>
                <a:lnTo>
                  <a:pt x="23415" y="1312196"/>
                </a:lnTo>
                <a:lnTo>
                  <a:pt x="6282" y="1286785"/>
                </a:lnTo>
                <a:lnTo>
                  <a:pt x="0" y="1255668"/>
                </a:lnTo>
                <a:lnTo>
                  <a:pt x="0" y="79944"/>
                </a:lnTo>
                <a:lnTo>
                  <a:pt x="6282" y="48826"/>
                </a:lnTo>
                <a:lnTo>
                  <a:pt x="23415" y="23415"/>
                </a:lnTo>
                <a:lnTo>
                  <a:pt x="48826" y="6282"/>
                </a:lnTo>
                <a:lnTo>
                  <a:pt x="79944" y="0"/>
                </a:lnTo>
                <a:close/>
              </a:path>
            </a:pathLst>
          </a:custGeom>
          <a:ln w="63500">
            <a:solidFill>
              <a:srgbClr val="15AA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65270" y="3485283"/>
            <a:ext cx="1994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87DBA"/>
                </a:solidFill>
                <a:latin typeface="Palatino Linotype"/>
                <a:cs typeface="Palatino Linotype"/>
              </a:rPr>
              <a:t>Removed</a:t>
            </a:r>
            <a:r>
              <a:rPr sz="2000" b="1" spc="-70" dirty="0">
                <a:solidFill>
                  <a:srgbClr val="287DBA"/>
                </a:solidFill>
                <a:latin typeface="Palatino Linotype"/>
                <a:cs typeface="Palatino Linotype"/>
              </a:rPr>
              <a:t> </a:t>
            </a:r>
            <a:r>
              <a:rPr sz="2000" b="1" dirty="0">
                <a:solidFill>
                  <a:srgbClr val="287DBA"/>
                </a:solidFill>
                <a:latin typeface="Palatino Linotype"/>
                <a:cs typeface="Palatino Linotype"/>
              </a:rPr>
              <a:t>Emojis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05894" y="3876131"/>
            <a:ext cx="4051300" cy="9690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2729" indent="-240665">
              <a:lnSpc>
                <a:spcPct val="100000"/>
              </a:lnSpc>
              <a:spcBef>
                <a:spcPts val="620"/>
              </a:spcBef>
              <a:buFont typeface="Microsoft Sans Serif"/>
              <a:buChar char="‣"/>
              <a:tabLst>
                <a:tab pos="252729" algn="l"/>
                <a:tab pos="253365" algn="l"/>
              </a:tabLst>
            </a:pP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Removed emoticons,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symbols,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 flags 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etc.</a:t>
            </a:r>
            <a:endParaRPr sz="1700">
              <a:latin typeface="Palatino Linotype"/>
              <a:cs typeface="Palatino Linotype"/>
            </a:endParaRPr>
          </a:p>
          <a:p>
            <a:pPr marL="182880" marR="424180" indent="-170815">
              <a:lnSpc>
                <a:spcPct val="112700"/>
              </a:lnSpc>
              <a:spcBef>
                <a:spcPts val="265"/>
              </a:spcBef>
              <a:buFont typeface="Microsoft Sans Serif"/>
              <a:buChar char="‣"/>
              <a:tabLst>
                <a:tab pos="183515" algn="l"/>
              </a:tabLst>
            </a:pPr>
            <a:r>
              <a:rPr sz="1700" spc="-5" dirty="0">
                <a:latin typeface="Palatino Linotype"/>
                <a:cs typeface="Palatino Linotype"/>
              </a:rPr>
              <a:t>Could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be </a:t>
            </a:r>
            <a:r>
              <a:rPr sz="1700" spc="-5" dirty="0">
                <a:latin typeface="Palatino Linotype"/>
                <a:cs typeface="Palatino Linotype"/>
              </a:rPr>
              <a:t>helpful</a:t>
            </a:r>
            <a:r>
              <a:rPr sz="170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for certain</a:t>
            </a:r>
            <a:r>
              <a:rPr sz="1700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cases </a:t>
            </a:r>
            <a:r>
              <a:rPr sz="1700" dirty="0">
                <a:latin typeface="Palatino Linotype"/>
                <a:cs typeface="Palatino Linotype"/>
              </a:rPr>
              <a:t>of </a:t>
            </a:r>
            <a:r>
              <a:rPr sz="1700" spc="-409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sentiment </a:t>
            </a:r>
            <a:r>
              <a:rPr sz="1700" dirty="0">
                <a:latin typeface="Palatino Linotype"/>
                <a:cs typeface="Palatino Linotype"/>
              </a:rPr>
              <a:t>analysis</a:t>
            </a:r>
            <a:endParaRPr sz="1700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339280" y="5802870"/>
            <a:ext cx="4752340" cy="1205865"/>
          </a:xfrm>
          <a:custGeom>
            <a:avLst/>
            <a:gdLst/>
            <a:ahLst/>
            <a:cxnLst/>
            <a:rect l="l" t="t" r="r" b="b"/>
            <a:pathLst>
              <a:path w="4752340" h="1205865">
                <a:moveTo>
                  <a:pt x="79944" y="0"/>
                </a:moveTo>
                <a:lnTo>
                  <a:pt x="4671993" y="0"/>
                </a:lnTo>
                <a:lnTo>
                  <a:pt x="4703111" y="6282"/>
                </a:lnTo>
                <a:lnTo>
                  <a:pt x="4728522" y="23415"/>
                </a:lnTo>
                <a:lnTo>
                  <a:pt x="4745655" y="48826"/>
                </a:lnTo>
                <a:lnTo>
                  <a:pt x="4751937" y="79944"/>
                </a:lnTo>
                <a:lnTo>
                  <a:pt x="4751937" y="1125539"/>
                </a:lnTo>
                <a:lnTo>
                  <a:pt x="4745655" y="1156657"/>
                </a:lnTo>
                <a:lnTo>
                  <a:pt x="4728522" y="1182068"/>
                </a:lnTo>
                <a:lnTo>
                  <a:pt x="4703111" y="1199201"/>
                </a:lnTo>
                <a:lnTo>
                  <a:pt x="4671993" y="1205484"/>
                </a:lnTo>
                <a:lnTo>
                  <a:pt x="79944" y="1205484"/>
                </a:lnTo>
                <a:lnTo>
                  <a:pt x="48826" y="1199201"/>
                </a:lnTo>
                <a:lnTo>
                  <a:pt x="23415" y="1182068"/>
                </a:lnTo>
                <a:lnTo>
                  <a:pt x="6282" y="1156657"/>
                </a:lnTo>
                <a:lnTo>
                  <a:pt x="0" y="1125539"/>
                </a:lnTo>
                <a:lnTo>
                  <a:pt x="0" y="79944"/>
                </a:lnTo>
                <a:lnTo>
                  <a:pt x="6282" y="48826"/>
                </a:lnTo>
                <a:lnTo>
                  <a:pt x="23415" y="23415"/>
                </a:lnTo>
                <a:lnTo>
                  <a:pt x="48826" y="6282"/>
                </a:lnTo>
                <a:lnTo>
                  <a:pt x="79944" y="0"/>
                </a:lnTo>
                <a:close/>
              </a:path>
            </a:pathLst>
          </a:custGeom>
          <a:ln w="63500">
            <a:solidFill>
              <a:srgbClr val="9BB95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70809" y="5992227"/>
            <a:ext cx="3669665" cy="676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2729" indent="-240665">
              <a:lnSpc>
                <a:spcPct val="100000"/>
              </a:lnSpc>
              <a:spcBef>
                <a:spcPts val="620"/>
              </a:spcBef>
              <a:buFont typeface="Microsoft Sans Serif"/>
              <a:buChar char="‣"/>
              <a:tabLst>
                <a:tab pos="252729" algn="l"/>
                <a:tab pos="253365" algn="l"/>
              </a:tabLst>
            </a:pPr>
            <a:r>
              <a:rPr sz="1700" b="1" i="1" spc="-5" dirty="0">
                <a:solidFill>
                  <a:srgbClr val="262626"/>
                </a:solidFill>
                <a:latin typeface="Palatino Linotype"/>
                <a:cs typeface="Palatino Linotype"/>
              </a:rPr>
              <a:t>the,</a:t>
            </a:r>
            <a:r>
              <a:rPr sz="1700" b="1" i="1" spc="-1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b="1" i="1" dirty="0">
                <a:solidFill>
                  <a:srgbClr val="262626"/>
                </a:solidFill>
                <a:latin typeface="Palatino Linotype"/>
                <a:cs typeface="Palatino Linotype"/>
              </a:rPr>
              <a:t>in,</a:t>
            </a:r>
            <a:r>
              <a:rPr sz="1700" b="1" i="1" spc="-1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b="1" i="1" dirty="0">
                <a:solidFill>
                  <a:srgbClr val="262626"/>
                </a:solidFill>
                <a:latin typeface="Palatino Linotype"/>
                <a:cs typeface="Palatino Linotype"/>
              </a:rPr>
              <a:t>among,</a:t>
            </a:r>
            <a:r>
              <a:rPr sz="1700" b="1" i="1" spc="-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b="1" i="1" spc="-25" dirty="0">
                <a:solidFill>
                  <a:srgbClr val="262626"/>
                </a:solidFill>
                <a:latin typeface="Palatino Linotype"/>
                <a:cs typeface="Palatino Linotype"/>
              </a:rPr>
              <a:t>for,</a:t>
            </a:r>
            <a:r>
              <a:rPr sz="1700" b="1" i="1" spc="-10" dirty="0">
                <a:solidFill>
                  <a:srgbClr val="262626"/>
                </a:solidFill>
                <a:latin typeface="Palatino Linotype"/>
                <a:cs typeface="Palatino Linotype"/>
              </a:rPr>
              <a:t> where 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etc.</a:t>
            </a:r>
            <a:endParaRPr sz="1700">
              <a:latin typeface="Palatino Linotype"/>
              <a:cs typeface="Palatino Linotype"/>
            </a:endParaRPr>
          </a:p>
          <a:p>
            <a:pPr marL="236854" indent="-224790">
              <a:lnSpc>
                <a:spcPct val="100000"/>
              </a:lnSpc>
              <a:spcBef>
                <a:spcPts val="525"/>
              </a:spcBef>
              <a:buFont typeface="Microsoft Sans Serif"/>
              <a:buChar char="‣"/>
              <a:tabLst>
                <a:tab pos="237490" algn="l"/>
              </a:tabLst>
            </a:pPr>
            <a:r>
              <a:rPr sz="1700" dirty="0">
                <a:latin typeface="Palatino Linotype"/>
                <a:cs typeface="Palatino Linotype"/>
              </a:rPr>
              <a:t>Do</a:t>
            </a:r>
            <a:r>
              <a:rPr sz="1700" spc="-5" dirty="0">
                <a:latin typeface="Palatino Linotype"/>
                <a:cs typeface="Palatino Linotype"/>
              </a:rPr>
              <a:t> not add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any</a:t>
            </a:r>
            <a:r>
              <a:rPr sz="1700" spc="-5" dirty="0">
                <a:latin typeface="Palatino Linotype"/>
                <a:cs typeface="Palatino Linotype"/>
              </a:rPr>
              <a:t> helpful information</a:t>
            </a:r>
            <a:endParaRPr sz="1700">
              <a:latin typeface="Palatino Linotype"/>
              <a:cs typeface="Palatino Linotyp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841937" y="1720555"/>
            <a:ext cx="3157220" cy="6027420"/>
            <a:chOff x="5841937" y="1720555"/>
            <a:chExt cx="3157220" cy="6027420"/>
          </a:xfrm>
        </p:grpSpPr>
        <p:sp>
          <p:nvSpPr>
            <p:cNvPr id="25" name="object 25"/>
            <p:cNvSpPr/>
            <p:nvPr/>
          </p:nvSpPr>
          <p:spPr>
            <a:xfrm>
              <a:off x="6195401" y="1720555"/>
              <a:ext cx="1009015" cy="6027420"/>
            </a:xfrm>
            <a:custGeom>
              <a:avLst/>
              <a:gdLst/>
              <a:ahLst/>
              <a:cxnLst/>
              <a:rect l="l" t="t" r="r" b="b"/>
              <a:pathLst>
                <a:path w="1009015" h="6027420">
                  <a:moveTo>
                    <a:pt x="915327" y="0"/>
                  </a:moveTo>
                  <a:lnTo>
                    <a:pt x="93553" y="0"/>
                  </a:lnTo>
                  <a:lnTo>
                    <a:pt x="57138" y="7351"/>
                  </a:lnTo>
                  <a:lnTo>
                    <a:pt x="27401" y="27400"/>
                  </a:lnTo>
                  <a:lnTo>
                    <a:pt x="7351" y="57137"/>
                  </a:lnTo>
                  <a:lnTo>
                    <a:pt x="0" y="93552"/>
                  </a:lnTo>
                  <a:lnTo>
                    <a:pt x="0" y="5933680"/>
                  </a:lnTo>
                  <a:lnTo>
                    <a:pt x="7351" y="5970094"/>
                  </a:lnTo>
                  <a:lnTo>
                    <a:pt x="27401" y="5999831"/>
                  </a:lnTo>
                  <a:lnTo>
                    <a:pt x="57138" y="6019880"/>
                  </a:lnTo>
                  <a:lnTo>
                    <a:pt x="93553" y="6027232"/>
                  </a:lnTo>
                  <a:lnTo>
                    <a:pt x="915327" y="6027232"/>
                  </a:lnTo>
                  <a:lnTo>
                    <a:pt x="951742" y="6019880"/>
                  </a:lnTo>
                  <a:lnTo>
                    <a:pt x="981479" y="5999831"/>
                  </a:lnTo>
                  <a:lnTo>
                    <a:pt x="1001528" y="5970094"/>
                  </a:lnTo>
                  <a:lnTo>
                    <a:pt x="1008880" y="5933680"/>
                  </a:lnTo>
                  <a:lnTo>
                    <a:pt x="1008880" y="93552"/>
                  </a:lnTo>
                  <a:lnTo>
                    <a:pt x="1001528" y="57137"/>
                  </a:lnTo>
                  <a:lnTo>
                    <a:pt x="981479" y="27400"/>
                  </a:lnTo>
                  <a:lnTo>
                    <a:pt x="951742" y="7351"/>
                  </a:lnTo>
                  <a:lnTo>
                    <a:pt x="915327" y="0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41937" y="7244703"/>
              <a:ext cx="3157220" cy="330200"/>
            </a:xfrm>
            <a:custGeom>
              <a:avLst/>
              <a:gdLst/>
              <a:ahLst/>
              <a:cxnLst/>
              <a:rect l="l" t="t" r="r" b="b"/>
              <a:pathLst>
                <a:path w="3157220" h="330200">
                  <a:moveTo>
                    <a:pt x="3157197" y="0"/>
                  </a:moveTo>
                  <a:lnTo>
                    <a:pt x="0" y="0"/>
                  </a:lnTo>
                  <a:lnTo>
                    <a:pt x="0" y="330199"/>
                  </a:lnTo>
                  <a:lnTo>
                    <a:pt x="3157197" y="330199"/>
                  </a:lnTo>
                  <a:lnTo>
                    <a:pt x="31571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25945" y="7237758"/>
            <a:ext cx="3806825" cy="2067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539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Palatino Linotype"/>
                <a:cs typeface="Palatino Linotype"/>
              </a:rPr>
              <a:t>Lemmatisation</a:t>
            </a:r>
            <a:endParaRPr sz="2000">
              <a:latin typeface="Palatino Linotype"/>
              <a:cs typeface="Palatino Linotype"/>
            </a:endParaRPr>
          </a:p>
          <a:p>
            <a:pPr marL="252729" indent="-240665" algn="just">
              <a:lnSpc>
                <a:spcPct val="100000"/>
              </a:lnSpc>
              <a:spcBef>
                <a:spcPts val="1910"/>
              </a:spcBef>
              <a:buFont typeface="Microsoft Sans Serif"/>
              <a:buChar char="‣"/>
              <a:tabLst>
                <a:tab pos="253365" algn="l"/>
              </a:tabLst>
            </a:pP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Finds the base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form 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of </a:t>
            </a:r>
            <a:r>
              <a:rPr sz="1700" spc="-10" dirty="0">
                <a:solidFill>
                  <a:srgbClr val="262626"/>
                </a:solidFill>
                <a:latin typeface="Palatino Linotype"/>
                <a:cs typeface="Palatino Linotype"/>
              </a:rPr>
              <a:t>words</a:t>
            </a:r>
            <a:r>
              <a:rPr sz="17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7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(spacy)</a:t>
            </a:r>
            <a:endParaRPr sz="1700">
              <a:latin typeface="Palatino Linotype"/>
              <a:cs typeface="Palatino Linotype"/>
            </a:endParaRPr>
          </a:p>
          <a:p>
            <a:pPr marL="182880" marR="5080" indent="-170815" algn="just">
              <a:lnSpc>
                <a:spcPct val="112700"/>
              </a:lnSpc>
              <a:spcBef>
                <a:spcPts val="265"/>
              </a:spcBef>
              <a:buFont typeface="Microsoft Sans Serif"/>
              <a:buChar char="‣"/>
              <a:tabLst>
                <a:tab pos="237490" algn="l"/>
              </a:tabLst>
            </a:pPr>
            <a:r>
              <a:rPr dirty="0"/>
              <a:t>	</a:t>
            </a:r>
            <a:r>
              <a:rPr sz="1700" spc="-5" dirty="0">
                <a:latin typeface="Palatino Linotype"/>
                <a:cs typeface="Palatino Linotype"/>
              </a:rPr>
              <a:t>Debatable in Sentiment Analysis </a:t>
            </a:r>
            <a:r>
              <a:rPr sz="1700" dirty="0">
                <a:latin typeface="Palatino Linotype"/>
                <a:cs typeface="Palatino Linotype"/>
              </a:rPr>
              <a:t>as it </a:t>
            </a:r>
            <a:r>
              <a:rPr sz="1700" spc="-409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can </a:t>
            </a:r>
            <a:r>
              <a:rPr sz="1700" spc="-10" dirty="0">
                <a:latin typeface="Palatino Linotype"/>
                <a:cs typeface="Palatino Linotype"/>
              </a:rPr>
              <a:t>reaks </a:t>
            </a:r>
            <a:r>
              <a:rPr sz="1700" spc="-5" dirty="0">
                <a:latin typeface="Palatino Linotype"/>
                <a:cs typeface="Palatino Linotype"/>
              </a:rPr>
              <a:t>parts-of-speech </a:t>
            </a:r>
            <a:r>
              <a:rPr sz="1700" dirty="0">
                <a:latin typeface="Palatino Linotype"/>
                <a:cs typeface="Palatino Linotype"/>
              </a:rPr>
              <a:t>tagging and </a:t>
            </a:r>
            <a:r>
              <a:rPr sz="1700" spc="-409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alters</a:t>
            </a:r>
            <a:r>
              <a:rPr sz="1700" spc="-10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polarity</a:t>
            </a:r>
            <a:r>
              <a:rPr sz="1700" spc="-5" dirty="0">
                <a:latin typeface="Palatino Linotype"/>
                <a:cs typeface="Palatino Linotype"/>
              </a:rPr>
              <a:t> </a:t>
            </a:r>
            <a:r>
              <a:rPr sz="1700" dirty="0">
                <a:latin typeface="Palatino Linotype"/>
                <a:cs typeface="Palatino Linotype"/>
              </a:rPr>
              <a:t>of a</a:t>
            </a:r>
            <a:r>
              <a:rPr sz="1700" spc="-5" dirty="0">
                <a:latin typeface="Palatino Linotype"/>
                <a:cs typeface="Palatino Linotype"/>
              </a:rPr>
              <a:t> </a:t>
            </a:r>
            <a:r>
              <a:rPr sz="1700" spc="-10" dirty="0">
                <a:latin typeface="Palatino Linotype"/>
                <a:cs typeface="Palatino Linotype"/>
              </a:rPr>
              <a:t>word</a:t>
            </a:r>
            <a:endParaRPr sz="1700">
              <a:latin typeface="Palatino Linotype"/>
              <a:cs typeface="Palatino Linotype"/>
            </a:endParaRPr>
          </a:p>
          <a:p>
            <a:pPr marL="182880" indent="-170815" algn="just">
              <a:lnSpc>
                <a:spcPct val="100000"/>
              </a:lnSpc>
              <a:spcBef>
                <a:spcPts val="520"/>
              </a:spcBef>
              <a:buFont typeface="Microsoft Sans Serif"/>
              <a:buChar char="‣"/>
              <a:tabLst>
                <a:tab pos="183515" algn="l"/>
              </a:tabLst>
            </a:pPr>
            <a:r>
              <a:rPr sz="1700" spc="-5" dirty="0">
                <a:latin typeface="Palatino Linotype"/>
                <a:cs typeface="Palatino Linotype"/>
              </a:rPr>
              <a:t>Reduces</a:t>
            </a:r>
            <a:r>
              <a:rPr sz="1700" spc="-15" dirty="0">
                <a:latin typeface="Palatino Linotype"/>
                <a:cs typeface="Palatino Linotype"/>
              </a:rPr>
              <a:t> </a:t>
            </a:r>
            <a:r>
              <a:rPr sz="1700" spc="-5" dirty="0">
                <a:latin typeface="Palatino Linotype"/>
                <a:cs typeface="Palatino Linotype"/>
              </a:rPr>
              <a:t>the</a:t>
            </a:r>
            <a:r>
              <a:rPr sz="1700" spc="-15" dirty="0">
                <a:latin typeface="Palatino Linotype"/>
                <a:cs typeface="Palatino Linotype"/>
              </a:rPr>
              <a:t> </a:t>
            </a:r>
            <a:r>
              <a:rPr sz="1700" spc="-10" dirty="0">
                <a:latin typeface="Palatino Linotype"/>
                <a:cs typeface="Palatino Linotype"/>
              </a:rPr>
              <a:t>word </a:t>
            </a:r>
            <a:r>
              <a:rPr sz="1700" spc="-5" dirty="0">
                <a:latin typeface="Palatino Linotype"/>
                <a:cs typeface="Palatino Linotype"/>
              </a:rPr>
              <a:t>corpus</a:t>
            </a:r>
            <a:endParaRPr sz="1700">
              <a:latin typeface="Palatino Linotype"/>
              <a:cs typeface="Palatino Linotype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4917" y="4929075"/>
            <a:ext cx="3609848" cy="19050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539789" y="3271600"/>
            <a:ext cx="389255" cy="23456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760"/>
              </a:lnSpc>
            </a:pPr>
            <a:r>
              <a:rPr sz="2600" b="1" spc="-75" dirty="0">
                <a:solidFill>
                  <a:srgbClr val="FFFFFF"/>
                </a:solidFill>
                <a:latin typeface="Palatino Linotype"/>
                <a:cs typeface="Palatino Linotype"/>
              </a:rPr>
              <a:t>Text</a:t>
            </a:r>
            <a:r>
              <a:rPr sz="2600" b="1" spc="-55" dirty="0">
                <a:solidFill>
                  <a:srgbClr val="FFFFFF"/>
                </a:solidFill>
                <a:latin typeface="Palatino Linotype"/>
                <a:cs typeface="Palatino Linotype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Palatino Linotype"/>
                <a:cs typeface="Palatino Linotype"/>
              </a:rPr>
              <a:t>Processing</a:t>
            </a:r>
            <a:endParaRPr sz="26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45772" y="1095436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1</a:t>
            </a: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2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544" y="458123"/>
            <a:ext cx="4944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2075" algn="l"/>
              </a:tabLst>
            </a:pPr>
            <a:r>
              <a:rPr spc="-5" dirty="0"/>
              <a:t>Data	Preprocessing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33876" y="2024642"/>
            <a:ext cx="5537200" cy="2030730"/>
            <a:chOff x="3733876" y="2024642"/>
            <a:chExt cx="5537200" cy="20307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76" y="2024642"/>
              <a:ext cx="5537047" cy="20302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1876" y="2710114"/>
              <a:ext cx="4521047" cy="6339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87610" y="2710116"/>
              <a:ext cx="5229860" cy="255270"/>
            </a:xfrm>
            <a:custGeom>
              <a:avLst/>
              <a:gdLst/>
              <a:ahLst/>
              <a:cxnLst/>
              <a:rect l="l" t="t" r="r" b="b"/>
              <a:pathLst>
                <a:path w="5229859" h="255269">
                  <a:moveTo>
                    <a:pt x="354266" y="0"/>
                  </a:moveTo>
                  <a:lnTo>
                    <a:pt x="0" y="254762"/>
                  </a:lnTo>
                  <a:lnTo>
                    <a:pt x="354266" y="254762"/>
                  </a:lnTo>
                  <a:lnTo>
                    <a:pt x="354266" y="0"/>
                  </a:lnTo>
                  <a:close/>
                </a:path>
                <a:path w="5229859" h="255269">
                  <a:moveTo>
                    <a:pt x="5229568" y="254762"/>
                  </a:moveTo>
                  <a:lnTo>
                    <a:pt x="4875314" y="0"/>
                  </a:lnTo>
                  <a:lnTo>
                    <a:pt x="4875314" y="254762"/>
                  </a:lnTo>
                  <a:lnTo>
                    <a:pt x="5229568" y="254762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171158" y="2815528"/>
            <a:ext cx="2662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Palatino Linotype"/>
                <a:cs typeface="Palatino Linotype"/>
              </a:rPr>
              <a:t>Embedding</a:t>
            </a:r>
            <a:r>
              <a:rPr sz="2400" spc="-60" dirty="0">
                <a:latin typeface="Palatino Linotype"/>
                <a:cs typeface="Palatino Linotype"/>
              </a:rPr>
              <a:t> </a:t>
            </a:r>
            <a:r>
              <a:rPr sz="2400" spc="-40" dirty="0">
                <a:latin typeface="Palatino Linotype"/>
                <a:cs typeface="Palatino Linotype"/>
              </a:rPr>
              <a:t>Vectors</a:t>
            </a:r>
            <a:endParaRPr sz="240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38621" y="3596826"/>
            <a:ext cx="8728075" cy="2867025"/>
            <a:chOff x="2138621" y="3596826"/>
            <a:chExt cx="8728075" cy="286702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76" y="4433149"/>
              <a:ext cx="5537047" cy="20302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1876" y="5118620"/>
              <a:ext cx="4521047" cy="63390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87609" y="5118620"/>
              <a:ext cx="5229860" cy="255270"/>
            </a:xfrm>
            <a:custGeom>
              <a:avLst/>
              <a:gdLst/>
              <a:ahLst/>
              <a:cxnLst/>
              <a:rect l="l" t="t" r="r" b="b"/>
              <a:pathLst>
                <a:path w="5229859" h="255270">
                  <a:moveTo>
                    <a:pt x="354266" y="0"/>
                  </a:moveTo>
                  <a:lnTo>
                    <a:pt x="0" y="254762"/>
                  </a:lnTo>
                  <a:lnTo>
                    <a:pt x="354266" y="254762"/>
                  </a:lnTo>
                  <a:lnTo>
                    <a:pt x="354266" y="0"/>
                  </a:lnTo>
                  <a:close/>
                </a:path>
                <a:path w="5229859" h="255270">
                  <a:moveTo>
                    <a:pt x="5229568" y="254762"/>
                  </a:moveTo>
                  <a:lnTo>
                    <a:pt x="4875314" y="0"/>
                  </a:lnTo>
                  <a:lnTo>
                    <a:pt x="4875314" y="254762"/>
                  </a:lnTo>
                  <a:lnTo>
                    <a:pt x="5229568" y="254762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70371" y="3628576"/>
              <a:ext cx="8664575" cy="1205865"/>
            </a:xfrm>
            <a:custGeom>
              <a:avLst/>
              <a:gdLst/>
              <a:ahLst/>
              <a:cxnLst/>
              <a:rect l="l" t="t" r="r" b="b"/>
              <a:pathLst>
                <a:path w="8664575" h="1205864">
                  <a:moveTo>
                    <a:pt x="8584112" y="0"/>
                  </a:moveTo>
                  <a:lnTo>
                    <a:pt x="79943" y="0"/>
                  </a:lnTo>
                  <a:lnTo>
                    <a:pt x="48826" y="6282"/>
                  </a:lnTo>
                  <a:lnTo>
                    <a:pt x="23415" y="23414"/>
                  </a:lnTo>
                  <a:lnTo>
                    <a:pt x="6282" y="48825"/>
                  </a:lnTo>
                  <a:lnTo>
                    <a:pt x="0" y="79943"/>
                  </a:lnTo>
                  <a:lnTo>
                    <a:pt x="0" y="1125540"/>
                  </a:lnTo>
                  <a:lnTo>
                    <a:pt x="6282" y="1156657"/>
                  </a:lnTo>
                  <a:lnTo>
                    <a:pt x="23415" y="1182068"/>
                  </a:lnTo>
                  <a:lnTo>
                    <a:pt x="48826" y="1199201"/>
                  </a:lnTo>
                  <a:lnTo>
                    <a:pt x="79943" y="1205484"/>
                  </a:lnTo>
                  <a:lnTo>
                    <a:pt x="8584112" y="1205484"/>
                  </a:lnTo>
                  <a:lnTo>
                    <a:pt x="8615230" y="1199201"/>
                  </a:lnTo>
                  <a:lnTo>
                    <a:pt x="8640641" y="1182068"/>
                  </a:lnTo>
                  <a:lnTo>
                    <a:pt x="8657774" y="1156657"/>
                  </a:lnTo>
                  <a:lnTo>
                    <a:pt x="8664056" y="1125540"/>
                  </a:lnTo>
                  <a:lnTo>
                    <a:pt x="8664056" y="79943"/>
                  </a:lnTo>
                  <a:lnTo>
                    <a:pt x="8657774" y="48825"/>
                  </a:lnTo>
                  <a:lnTo>
                    <a:pt x="8640641" y="23414"/>
                  </a:lnTo>
                  <a:lnTo>
                    <a:pt x="8615230" y="6282"/>
                  </a:lnTo>
                  <a:lnTo>
                    <a:pt x="85841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70371" y="3628576"/>
              <a:ext cx="8664575" cy="1205865"/>
            </a:xfrm>
            <a:custGeom>
              <a:avLst/>
              <a:gdLst/>
              <a:ahLst/>
              <a:cxnLst/>
              <a:rect l="l" t="t" r="r" b="b"/>
              <a:pathLst>
                <a:path w="8664575" h="1205864">
                  <a:moveTo>
                    <a:pt x="79944" y="0"/>
                  </a:moveTo>
                  <a:lnTo>
                    <a:pt x="8584112" y="0"/>
                  </a:lnTo>
                  <a:lnTo>
                    <a:pt x="8615230" y="6282"/>
                  </a:lnTo>
                  <a:lnTo>
                    <a:pt x="8640641" y="23415"/>
                  </a:lnTo>
                  <a:lnTo>
                    <a:pt x="8657774" y="48826"/>
                  </a:lnTo>
                  <a:lnTo>
                    <a:pt x="8664056" y="79944"/>
                  </a:lnTo>
                  <a:lnTo>
                    <a:pt x="8664056" y="1125539"/>
                  </a:lnTo>
                  <a:lnTo>
                    <a:pt x="8657774" y="1156657"/>
                  </a:lnTo>
                  <a:lnTo>
                    <a:pt x="8640641" y="1182068"/>
                  </a:lnTo>
                  <a:lnTo>
                    <a:pt x="8615230" y="1199201"/>
                  </a:lnTo>
                  <a:lnTo>
                    <a:pt x="8584112" y="1205484"/>
                  </a:lnTo>
                  <a:lnTo>
                    <a:pt x="79944" y="1205484"/>
                  </a:lnTo>
                  <a:lnTo>
                    <a:pt x="48826" y="1199201"/>
                  </a:lnTo>
                  <a:lnTo>
                    <a:pt x="23415" y="1182068"/>
                  </a:lnTo>
                  <a:lnTo>
                    <a:pt x="6282" y="1156657"/>
                  </a:lnTo>
                  <a:lnTo>
                    <a:pt x="0" y="1125539"/>
                  </a:lnTo>
                  <a:lnTo>
                    <a:pt x="0" y="79944"/>
                  </a:lnTo>
                  <a:lnTo>
                    <a:pt x="6282" y="48826"/>
                  </a:lnTo>
                  <a:lnTo>
                    <a:pt x="23415" y="23415"/>
                  </a:lnTo>
                  <a:lnTo>
                    <a:pt x="48826" y="6282"/>
                  </a:lnTo>
                  <a:lnTo>
                    <a:pt x="79944" y="0"/>
                  </a:lnTo>
                  <a:close/>
                </a:path>
              </a:pathLst>
            </a:custGeom>
            <a:ln w="63500">
              <a:solidFill>
                <a:srgbClr val="9BB9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432470" y="4055750"/>
            <a:ext cx="66624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885" indent="-210820">
              <a:lnSpc>
                <a:spcPct val="100000"/>
              </a:lnSpc>
              <a:spcBef>
                <a:spcPts val="100"/>
              </a:spcBef>
              <a:buFont typeface="Microsoft Sans Serif"/>
              <a:buChar char="‣"/>
              <a:tabLst>
                <a:tab pos="223520" algn="l"/>
              </a:tabLst>
            </a:pP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Pre-trained </a:t>
            </a:r>
            <a:r>
              <a:rPr sz="2100" spc="-15" dirty="0">
                <a:solidFill>
                  <a:srgbClr val="535353"/>
                </a:solidFill>
                <a:latin typeface="Palatino Linotype"/>
                <a:cs typeface="Palatino Linotype"/>
              </a:rPr>
              <a:t>word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embedding</a:t>
            </a:r>
            <a:r>
              <a:rPr sz="2100" spc="5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vectors</a:t>
            </a:r>
            <a:r>
              <a:rPr sz="2100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2100" u="heavy" spc="-5" dirty="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  <a:latin typeface="Palatino Linotype"/>
                <a:cs typeface="Palatino Linotype"/>
              </a:rPr>
              <a:t>Glove.6B</a:t>
            </a:r>
            <a:r>
              <a:rPr sz="2100" spc="409" dirty="0">
                <a:solidFill>
                  <a:srgbClr val="0433FF"/>
                </a:solidFill>
                <a:latin typeface="Palatino Linotype"/>
                <a:cs typeface="Palatino Linotype"/>
              </a:rPr>
              <a:t> 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is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 used</a:t>
            </a:r>
            <a:endParaRPr sz="2100">
              <a:latin typeface="Palatino Linotype"/>
              <a:cs typeface="Palatino Linotype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138621" y="6005333"/>
            <a:ext cx="9033510" cy="1806575"/>
            <a:chOff x="2138621" y="6005333"/>
            <a:chExt cx="9033510" cy="1806575"/>
          </a:xfrm>
        </p:grpSpPr>
        <p:sp>
          <p:nvSpPr>
            <p:cNvPr id="17" name="object 17"/>
            <p:cNvSpPr/>
            <p:nvPr/>
          </p:nvSpPr>
          <p:spPr>
            <a:xfrm>
              <a:off x="2170371" y="6037083"/>
              <a:ext cx="8970010" cy="1743075"/>
            </a:xfrm>
            <a:custGeom>
              <a:avLst/>
              <a:gdLst/>
              <a:ahLst/>
              <a:cxnLst/>
              <a:rect l="l" t="t" r="r" b="b"/>
              <a:pathLst>
                <a:path w="8970010" h="1743075">
                  <a:moveTo>
                    <a:pt x="8889560" y="0"/>
                  </a:moveTo>
                  <a:lnTo>
                    <a:pt x="79943" y="0"/>
                  </a:lnTo>
                  <a:lnTo>
                    <a:pt x="48826" y="6282"/>
                  </a:lnTo>
                  <a:lnTo>
                    <a:pt x="23415" y="23415"/>
                  </a:lnTo>
                  <a:lnTo>
                    <a:pt x="6282" y="48826"/>
                  </a:lnTo>
                  <a:lnTo>
                    <a:pt x="0" y="79943"/>
                  </a:lnTo>
                  <a:lnTo>
                    <a:pt x="0" y="1662922"/>
                  </a:lnTo>
                  <a:lnTo>
                    <a:pt x="6282" y="1694040"/>
                  </a:lnTo>
                  <a:lnTo>
                    <a:pt x="23415" y="1719451"/>
                  </a:lnTo>
                  <a:lnTo>
                    <a:pt x="48826" y="1736584"/>
                  </a:lnTo>
                  <a:lnTo>
                    <a:pt x="79943" y="1742866"/>
                  </a:lnTo>
                  <a:lnTo>
                    <a:pt x="8889560" y="1742866"/>
                  </a:lnTo>
                  <a:lnTo>
                    <a:pt x="8920678" y="1736584"/>
                  </a:lnTo>
                  <a:lnTo>
                    <a:pt x="8946089" y="1719451"/>
                  </a:lnTo>
                  <a:lnTo>
                    <a:pt x="8963222" y="1694040"/>
                  </a:lnTo>
                  <a:lnTo>
                    <a:pt x="8969504" y="1662922"/>
                  </a:lnTo>
                  <a:lnTo>
                    <a:pt x="8969504" y="79943"/>
                  </a:lnTo>
                  <a:lnTo>
                    <a:pt x="8963222" y="48826"/>
                  </a:lnTo>
                  <a:lnTo>
                    <a:pt x="8946089" y="23415"/>
                  </a:lnTo>
                  <a:lnTo>
                    <a:pt x="8920678" y="6282"/>
                  </a:lnTo>
                  <a:lnTo>
                    <a:pt x="8889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70371" y="6037083"/>
              <a:ext cx="8970010" cy="1743075"/>
            </a:xfrm>
            <a:custGeom>
              <a:avLst/>
              <a:gdLst/>
              <a:ahLst/>
              <a:cxnLst/>
              <a:rect l="l" t="t" r="r" b="b"/>
              <a:pathLst>
                <a:path w="8970010" h="1743075">
                  <a:moveTo>
                    <a:pt x="79944" y="0"/>
                  </a:moveTo>
                  <a:lnTo>
                    <a:pt x="8889560" y="0"/>
                  </a:lnTo>
                  <a:lnTo>
                    <a:pt x="8920678" y="6282"/>
                  </a:lnTo>
                  <a:lnTo>
                    <a:pt x="8946090" y="23415"/>
                  </a:lnTo>
                  <a:lnTo>
                    <a:pt x="8963223" y="48826"/>
                  </a:lnTo>
                  <a:lnTo>
                    <a:pt x="8969505" y="79944"/>
                  </a:lnTo>
                  <a:lnTo>
                    <a:pt x="8969505" y="1662921"/>
                  </a:lnTo>
                  <a:lnTo>
                    <a:pt x="8963223" y="1694039"/>
                  </a:lnTo>
                  <a:lnTo>
                    <a:pt x="8946090" y="1719451"/>
                  </a:lnTo>
                  <a:lnTo>
                    <a:pt x="8920678" y="1736584"/>
                  </a:lnTo>
                  <a:lnTo>
                    <a:pt x="8889560" y="1742866"/>
                  </a:lnTo>
                  <a:lnTo>
                    <a:pt x="79944" y="1742866"/>
                  </a:lnTo>
                  <a:lnTo>
                    <a:pt x="48826" y="1736584"/>
                  </a:lnTo>
                  <a:lnTo>
                    <a:pt x="23415" y="1719451"/>
                  </a:lnTo>
                  <a:lnTo>
                    <a:pt x="6282" y="1694039"/>
                  </a:lnTo>
                  <a:lnTo>
                    <a:pt x="0" y="1662921"/>
                  </a:lnTo>
                  <a:lnTo>
                    <a:pt x="0" y="79944"/>
                  </a:lnTo>
                  <a:lnTo>
                    <a:pt x="6282" y="48826"/>
                  </a:lnTo>
                  <a:lnTo>
                    <a:pt x="23415" y="23415"/>
                  </a:lnTo>
                  <a:lnTo>
                    <a:pt x="48826" y="6282"/>
                  </a:lnTo>
                  <a:lnTo>
                    <a:pt x="79944" y="0"/>
                  </a:lnTo>
                  <a:close/>
                </a:path>
              </a:pathLst>
            </a:custGeom>
            <a:ln w="63500">
              <a:solidFill>
                <a:srgbClr val="9BB9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395415" y="5224036"/>
            <a:ext cx="8664575" cy="245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37490" algn="ctr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Palatino Linotype"/>
                <a:cs typeface="Palatino Linotype"/>
              </a:rPr>
              <a:t>Tokenizer</a:t>
            </a:r>
            <a:endParaRPr sz="2400" dirty="0">
              <a:latin typeface="Palatino Linotype"/>
              <a:cs typeface="Palatino Linotype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00" dirty="0">
              <a:latin typeface="Palatino Linotype"/>
              <a:cs typeface="Palatino Linotype"/>
            </a:endParaRPr>
          </a:p>
          <a:p>
            <a:pPr marL="222885" marR="5080" indent="-210820">
              <a:lnSpc>
                <a:spcPct val="111100"/>
              </a:lnSpc>
              <a:spcBef>
                <a:spcPts val="5"/>
              </a:spcBef>
              <a:buFont typeface="Microsoft Sans Serif"/>
              <a:buChar char="‣"/>
              <a:tabLst>
                <a:tab pos="223520" algn="l"/>
              </a:tabLst>
            </a:pPr>
            <a:r>
              <a:rPr sz="2100" spc="-25" dirty="0">
                <a:solidFill>
                  <a:srgbClr val="535353"/>
                </a:solidFill>
                <a:latin typeface="Palatino Linotype"/>
                <a:cs typeface="Palatino Linotype"/>
              </a:rPr>
              <a:t>Tokenizer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Palatino Linotype"/>
                <a:cs typeface="Palatino Linotype"/>
              </a:rPr>
              <a:t>(from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keras)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 is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 used 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to tokenize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the 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text with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max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vocab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size 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of </a:t>
            </a:r>
            <a:r>
              <a:rPr sz="2100" spc="-509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20000</a:t>
            </a:r>
            <a:endParaRPr sz="2100" dirty="0">
              <a:latin typeface="Palatino Linotype"/>
              <a:cs typeface="Palatino Linotype"/>
            </a:endParaRPr>
          </a:p>
          <a:p>
            <a:pPr marL="222885" marR="727710" indent="-210820">
              <a:lnSpc>
                <a:spcPct val="111100"/>
              </a:lnSpc>
              <a:buFont typeface="Microsoft Sans Serif"/>
              <a:buChar char="‣"/>
              <a:tabLst>
                <a:tab pos="223520" algn="l"/>
              </a:tabLst>
            </a:pP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Each </a:t>
            </a:r>
            <a:r>
              <a:rPr sz="2100" spc="-15" dirty="0">
                <a:solidFill>
                  <a:srgbClr val="535353"/>
                </a:solidFill>
                <a:latin typeface="Palatino Linotype"/>
                <a:cs typeface="Palatino Linotype"/>
              </a:rPr>
              <a:t>word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is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 assigned 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to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the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corresponding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Palatino Linotype"/>
                <a:cs typeface="Palatino Linotype"/>
              </a:rPr>
              <a:t>feature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vector </a:t>
            </a:r>
            <a:r>
              <a:rPr sz="2100" spc="-10" dirty="0">
                <a:solidFill>
                  <a:srgbClr val="535353"/>
                </a:solidFill>
                <a:latin typeface="Palatino Linotype"/>
                <a:cs typeface="Palatino Linotype"/>
              </a:rPr>
              <a:t>from</a:t>
            </a:r>
            <a:r>
              <a:rPr sz="2100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the </a:t>
            </a:r>
            <a:r>
              <a:rPr sz="2100" spc="-509" dirty="0">
                <a:solidFill>
                  <a:srgbClr val="535353"/>
                </a:solidFill>
                <a:latin typeface="Palatino Linotype"/>
                <a:cs typeface="Palatino Linotype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Palatino Linotype"/>
                <a:cs typeface="Palatino Linotype"/>
              </a:rPr>
              <a:t>Glove.6B</a:t>
            </a:r>
            <a:endParaRPr sz="21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51352" y="1095436"/>
            <a:ext cx="307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>
                <a:solidFill>
                  <a:srgbClr val="535353"/>
                </a:solidFill>
                <a:latin typeface="Palatino Linotype"/>
                <a:cs typeface="Palatino Linotype"/>
              </a:rPr>
              <a:t>1</a:t>
            </a:r>
            <a:r>
              <a:rPr lang="en-US" sz="2400" b="1" spc="-90" dirty="0">
                <a:solidFill>
                  <a:srgbClr val="535353"/>
                </a:solidFill>
                <a:latin typeface="Palatino Linotype"/>
                <a:cs typeface="Palatino Linotype"/>
              </a:rPr>
              <a:t>3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277" y="592723"/>
            <a:ext cx="799973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15" dirty="0"/>
              <a:t>Deep</a:t>
            </a:r>
            <a:r>
              <a:rPr sz="3050" dirty="0"/>
              <a:t> </a:t>
            </a:r>
            <a:r>
              <a:rPr sz="3050" spc="15" dirty="0"/>
              <a:t>Learning</a:t>
            </a:r>
            <a:r>
              <a:rPr sz="3050" dirty="0"/>
              <a:t> </a:t>
            </a:r>
            <a:r>
              <a:rPr sz="3050" spc="15" dirty="0"/>
              <a:t>Model</a:t>
            </a:r>
            <a:r>
              <a:rPr sz="3050" spc="5" dirty="0"/>
              <a:t> </a:t>
            </a:r>
            <a:r>
              <a:rPr sz="3050" spc="10" dirty="0"/>
              <a:t>(Bi-directional</a:t>
            </a:r>
            <a:r>
              <a:rPr sz="3050" dirty="0"/>
              <a:t> </a:t>
            </a:r>
            <a:r>
              <a:rPr sz="3050" spc="20" dirty="0"/>
              <a:t>LSTM)</a:t>
            </a:r>
            <a:endParaRPr sz="3050"/>
          </a:p>
        </p:txBody>
      </p:sp>
      <p:sp>
        <p:nvSpPr>
          <p:cNvPr id="4" name="object 4"/>
          <p:cNvSpPr txBox="1"/>
          <p:nvPr/>
        </p:nvSpPr>
        <p:spPr>
          <a:xfrm>
            <a:off x="825052" y="1234347"/>
            <a:ext cx="10869930" cy="83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11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sz="2400" spc="-10" dirty="0">
                <a:solidFill>
                  <a:srgbClr val="262626"/>
                </a:solidFill>
                <a:cs typeface="Palatino Linotype"/>
              </a:rPr>
              <a:t>Recurrent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Neural</a:t>
            </a:r>
            <a:r>
              <a:rPr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Network</a:t>
            </a:r>
            <a:r>
              <a:rPr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(RNN) is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used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as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it</a:t>
            </a:r>
            <a:r>
              <a:rPr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was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primarily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built</a:t>
            </a:r>
            <a:r>
              <a:rPr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to</a:t>
            </a:r>
            <a:r>
              <a:rPr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tackle NLP </a:t>
            </a:r>
            <a:r>
              <a:rPr sz="2400" spc="-58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problems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 (sequential data,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sentences </a:t>
            </a:r>
            <a:r>
              <a:rPr sz="2400" spc="-15" dirty="0">
                <a:solidFill>
                  <a:srgbClr val="262626"/>
                </a:solidFill>
                <a:cs typeface="Palatino Linotype"/>
              </a:rPr>
              <a:t>are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sequence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of 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words)</a:t>
            </a:r>
            <a:endParaRPr sz="2400" dirty="0">
              <a:cs typeface="Palatino Linotyp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0367" y="2627236"/>
            <a:ext cx="11283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lang="en-US" sz="2400" spc="-10" dirty="0">
                <a:solidFill>
                  <a:srgbClr val="262626"/>
                </a:solidFill>
                <a:cs typeface="Palatino Linotype"/>
              </a:rPr>
              <a:t>I have used 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Bidirectional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Long</a:t>
            </a:r>
            <a:r>
              <a:rPr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25" dirty="0">
                <a:solidFill>
                  <a:srgbClr val="262626"/>
                </a:solidFill>
                <a:cs typeface="Palatino Linotype"/>
              </a:rPr>
              <a:t>Short-Term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Memory</a:t>
            </a:r>
            <a:r>
              <a:rPr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(LSTM)</a:t>
            </a:r>
            <a:r>
              <a:rPr sz="2400" spc="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RNN</a:t>
            </a:r>
            <a:r>
              <a:rPr sz="2400" spc="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model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.</a:t>
            </a:r>
            <a:endParaRPr sz="2400" dirty="0">
              <a:cs typeface="Palatino Linotype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966778" y="3835421"/>
            <a:ext cx="6808470" cy="4831080"/>
            <a:chOff x="4966778" y="3835421"/>
            <a:chExt cx="6808470" cy="48310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6778" y="3855368"/>
              <a:ext cx="6808317" cy="48105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91516" y="3860720"/>
              <a:ext cx="3229610" cy="410209"/>
            </a:xfrm>
            <a:custGeom>
              <a:avLst/>
              <a:gdLst/>
              <a:ahLst/>
              <a:cxnLst/>
              <a:rect l="l" t="t" r="r" b="b"/>
              <a:pathLst>
                <a:path w="3229609" h="410210">
                  <a:moveTo>
                    <a:pt x="3229389" y="0"/>
                  </a:moveTo>
                  <a:lnTo>
                    <a:pt x="0" y="0"/>
                  </a:lnTo>
                  <a:lnTo>
                    <a:pt x="0" y="409649"/>
                  </a:lnTo>
                  <a:lnTo>
                    <a:pt x="3229389" y="409649"/>
                  </a:lnTo>
                  <a:lnTo>
                    <a:pt x="3229389" y="0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72475" y="3835421"/>
              <a:ext cx="1997710" cy="460375"/>
            </a:xfrm>
            <a:custGeom>
              <a:avLst/>
              <a:gdLst/>
              <a:ahLst/>
              <a:cxnLst/>
              <a:rect l="l" t="t" r="r" b="b"/>
              <a:pathLst>
                <a:path w="1997709" h="460375">
                  <a:moveTo>
                    <a:pt x="1997083" y="0"/>
                  </a:moveTo>
                  <a:lnTo>
                    <a:pt x="0" y="0"/>
                  </a:lnTo>
                  <a:lnTo>
                    <a:pt x="0" y="460248"/>
                  </a:lnTo>
                  <a:lnTo>
                    <a:pt x="1997083" y="460248"/>
                  </a:lnTo>
                  <a:lnTo>
                    <a:pt x="19970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024798" y="3893499"/>
            <a:ext cx="4933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85" dirty="0">
                <a:solidFill>
                  <a:srgbClr val="262626"/>
                </a:solidFill>
                <a:latin typeface="Palatino Linotype"/>
                <a:cs typeface="Palatino Linotype"/>
              </a:rPr>
              <a:t>T</a:t>
            </a:r>
            <a:r>
              <a:rPr sz="2000" dirty="0">
                <a:solidFill>
                  <a:srgbClr val="262626"/>
                </a:solidFill>
                <a:latin typeface="Palatino Linotype"/>
                <a:cs typeface="Palatino Linotype"/>
              </a:rPr>
              <a:t>ext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06985" y="4810066"/>
            <a:ext cx="2535555" cy="46037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0485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555"/>
              </a:spcBef>
            </a:pPr>
            <a:r>
              <a:rPr sz="20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Embedding</a:t>
            </a:r>
            <a:r>
              <a:rPr sz="2000" spc="-2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0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Layer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46032" y="5657722"/>
            <a:ext cx="3759200" cy="1308100"/>
          </a:xfrm>
          <a:custGeom>
            <a:avLst/>
            <a:gdLst/>
            <a:ahLst/>
            <a:cxnLst/>
            <a:rect l="l" t="t" r="r" b="b"/>
            <a:pathLst>
              <a:path w="3759200" h="1308100">
                <a:moveTo>
                  <a:pt x="3229394" y="847636"/>
                </a:moveTo>
                <a:lnTo>
                  <a:pt x="0" y="847636"/>
                </a:lnTo>
                <a:lnTo>
                  <a:pt x="0" y="1307884"/>
                </a:lnTo>
                <a:lnTo>
                  <a:pt x="3229394" y="1307884"/>
                </a:lnTo>
                <a:lnTo>
                  <a:pt x="3229394" y="847636"/>
                </a:lnTo>
                <a:close/>
              </a:path>
              <a:path w="3759200" h="1308100">
                <a:moveTo>
                  <a:pt x="3758768" y="0"/>
                </a:moveTo>
                <a:lnTo>
                  <a:pt x="532561" y="0"/>
                </a:lnTo>
                <a:lnTo>
                  <a:pt x="532561" y="460248"/>
                </a:lnTo>
                <a:lnTo>
                  <a:pt x="3758768" y="460248"/>
                </a:lnTo>
                <a:lnTo>
                  <a:pt x="37587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298367" y="6563435"/>
            <a:ext cx="14300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Dense</a:t>
            </a:r>
            <a:r>
              <a:rPr sz="2000" spc="-5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0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Layer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859952" y="7480001"/>
            <a:ext cx="3229610" cy="460375"/>
          </a:xfrm>
          <a:custGeom>
            <a:avLst/>
            <a:gdLst/>
            <a:ahLst/>
            <a:cxnLst/>
            <a:rect l="l" t="t" r="r" b="b"/>
            <a:pathLst>
              <a:path w="3229609" h="460375">
                <a:moveTo>
                  <a:pt x="3229389" y="0"/>
                </a:moveTo>
                <a:lnTo>
                  <a:pt x="0" y="0"/>
                </a:lnTo>
                <a:lnTo>
                  <a:pt x="0" y="460248"/>
                </a:lnTo>
                <a:lnTo>
                  <a:pt x="3229389" y="460248"/>
                </a:lnTo>
                <a:lnTo>
                  <a:pt x="32293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912276" y="7538080"/>
            <a:ext cx="22459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Classification</a:t>
            </a:r>
            <a:r>
              <a:rPr sz="2000" spc="-3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0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Layer</a:t>
            </a:r>
            <a:endParaRPr sz="2000">
              <a:latin typeface="Palatino Linotype"/>
              <a:cs typeface="Palatino Linotype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248479" y="6036854"/>
            <a:ext cx="6623050" cy="3168650"/>
            <a:chOff x="6248479" y="6036854"/>
            <a:chExt cx="6623050" cy="3168650"/>
          </a:xfrm>
        </p:grpSpPr>
        <p:sp>
          <p:nvSpPr>
            <p:cNvPr id="19" name="object 19"/>
            <p:cNvSpPr/>
            <p:nvPr/>
          </p:nvSpPr>
          <p:spPr>
            <a:xfrm>
              <a:off x="6248479" y="7935343"/>
              <a:ext cx="2317115" cy="1270000"/>
            </a:xfrm>
            <a:custGeom>
              <a:avLst/>
              <a:gdLst/>
              <a:ahLst/>
              <a:cxnLst/>
              <a:rect l="l" t="t" r="r" b="b"/>
              <a:pathLst>
                <a:path w="2317115" h="1270000">
                  <a:moveTo>
                    <a:pt x="2316595" y="0"/>
                  </a:moveTo>
                  <a:lnTo>
                    <a:pt x="0" y="0"/>
                  </a:lnTo>
                  <a:lnTo>
                    <a:pt x="0" y="1270000"/>
                  </a:lnTo>
                  <a:lnTo>
                    <a:pt x="2316595" y="1270000"/>
                  </a:lnTo>
                  <a:lnTo>
                    <a:pt x="2316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59814" y="6403647"/>
              <a:ext cx="2126615" cy="12700"/>
            </a:xfrm>
            <a:custGeom>
              <a:avLst/>
              <a:gdLst/>
              <a:ahLst/>
              <a:cxnLst/>
              <a:rect l="l" t="t" r="r" b="b"/>
              <a:pathLst>
                <a:path w="2126615" h="12700">
                  <a:moveTo>
                    <a:pt x="0" y="0"/>
                  </a:moveTo>
                  <a:lnTo>
                    <a:pt x="2126185" y="0"/>
                  </a:lnTo>
                </a:path>
                <a:path w="2126615" h="12700">
                  <a:moveTo>
                    <a:pt x="0" y="12700"/>
                  </a:moveTo>
                  <a:lnTo>
                    <a:pt x="2126185" y="12700"/>
                  </a:lnTo>
                </a:path>
              </a:pathLst>
            </a:custGeom>
            <a:ln w="9110">
              <a:solidFill>
                <a:srgbClr val="28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350594" y="635083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41780" y="6036854"/>
              <a:ext cx="3229610" cy="371475"/>
            </a:xfrm>
            <a:custGeom>
              <a:avLst/>
              <a:gdLst/>
              <a:ahLst/>
              <a:cxnLst/>
              <a:rect l="l" t="t" r="r" b="b"/>
              <a:pathLst>
                <a:path w="3229609" h="371475">
                  <a:moveTo>
                    <a:pt x="3229389" y="0"/>
                  </a:moveTo>
                  <a:lnTo>
                    <a:pt x="0" y="0"/>
                  </a:lnTo>
                  <a:lnTo>
                    <a:pt x="0" y="371348"/>
                  </a:lnTo>
                  <a:lnTo>
                    <a:pt x="3229389" y="371348"/>
                  </a:lnTo>
                  <a:lnTo>
                    <a:pt x="32293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694104" y="5627049"/>
            <a:ext cx="3051810" cy="71437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795"/>
              </a:spcBef>
            </a:pPr>
            <a:r>
              <a:rPr sz="2000" spc="-10" dirty="0">
                <a:solidFill>
                  <a:srgbClr val="262626"/>
                </a:solidFill>
                <a:latin typeface="Palatino Linotype"/>
                <a:cs typeface="Palatino Linotype"/>
              </a:rPr>
              <a:t>Bidirectional </a:t>
            </a:r>
            <a:r>
              <a:rPr sz="20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LSTM</a:t>
            </a:r>
            <a:r>
              <a:rPr sz="20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0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Layer</a:t>
            </a:r>
            <a:endParaRPr sz="2000">
              <a:latin typeface="Palatino Linotype"/>
              <a:cs typeface="Palatino Linotype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5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Global</a:t>
            </a:r>
            <a:r>
              <a:rPr sz="1500" spc="-1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500" dirty="0">
                <a:solidFill>
                  <a:srgbClr val="262626"/>
                </a:solidFill>
                <a:latin typeface="Palatino Linotype"/>
                <a:cs typeface="Palatino Linotype"/>
              </a:rPr>
              <a:t>Max</a:t>
            </a:r>
            <a:r>
              <a:rPr sz="1500" spc="-1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15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Pooling</a:t>
            </a:r>
            <a:endParaRPr sz="1500">
              <a:latin typeface="Palatino Linotype"/>
              <a:cs typeface="Palatino Linotype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476143" y="7505300"/>
            <a:ext cx="3545840" cy="1399540"/>
            <a:chOff x="5476143" y="7505300"/>
            <a:chExt cx="3545840" cy="1399540"/>
          </a:xfrm>
        </p:grpSpPr>
        <p:sp>
          <p:nvSpPr>
            <p:cNvPr id="25" name="object 25"/>
            <p:cNvSpPr/>
            <p:nvPr/>
          </p:nvSpPr>
          <p:spPr>
            <a:xfrm>
              <a:off x="5572468" y="7974162"/>
              <a:ext cx="1541145" cy="823594"/>
            </a:xfrm>
            <a:custGeom>
              <a:avLst/>
              <a:gdLst/>
              <a:ahLst/>
              <a:cxnLst/>
              <a:rect l="l" t="t" r="r" b="b"/>
              <a:pathLst>
                <a:path w="1541145" h="823595">
                  <a:moveTo>
                    <a:pt x="1540770" y="0"/>
                  </a:moveTo>
                  <a:lnTo>
                    <a:pt x="11200" y="817530"/>
                  </a:lnTo>
                  <a:lnTo>
                    <a:pt x="0" y="823517"/>
                  </a:lnTo>
                </a:path>
              </a:pathLst>
            </a:custGeom>
            <a:ln w="25400">
              <a:solidFill>
                <a:srgbClr val="28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76143" y="8737930"/>
              <a:ext cx="136525" cy="111760"/>
            </a:xfrm>
            <a:custGeom>
              <a:avLst/>
              <a:gdLst/>
              <a:ahLst/>
              <a:cxnLst/>
              <a:rect l="l" t="t" r="r" b="b"/>
              <a:pathLst>
                <a:path w="136525" h="111759">
                  <a:moveTo>
                    <a:pt x="78790" y="0"/>
                  </a:moveTo>
                  <a:lnTo>
                    <a:pt x="0" y="111232"/>
                  </a:lnTo>
                  <a:lnTo>
                    <a:pt x="136260" y="107525"/>
                  </a:lnTo>
                  <a:lnTo>
                    <a:pt x="78790" y="0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31708" y="7974162"/>
              <a:ext cx="853440" cy="853440"/>
            </a:xfrm>
            <a:custGeom>
              <a:avLst/>
              <a:gdLst/>
              <a:ahLst/>
              <a:cxnLst/>
              <a:rect l="l" t="t" r="r" b="b"/>
              <a:pathLst>
                <a:path w="853440" h="853440">
                  <a:moveTo>
                    <a:pt x="852917" y="0"/>
                  </a:moveTo>
                  <a:lnTo>
                    <a:pt x="8980" y="843937"/>
                  </a:lnTo>
                  <a:lnTo>
                    <a:pt x="0" y="852917"/>
                  </a:lnTo>
                </a:path>
              </a:pathLst>
            </a:custGeom>
            <a:ln w="25400">
              <a:solidFill>
                <a:srgbClr val="28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54478" y="8774994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40">
                  <a:moveTo>
                    <a:pt x="43105" y="0"/>
                  </a:moveTo>
                  <a:lnTo>
                    <a:pt x="0" y="129315"/>
                  </a:lnTo>
                  <a:lnTo>
                    <a:pt x="129316" y="86210"/>
                  </a:lnTo>
                  <a:lnTo>
                    <a:pt x="43105" y="0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43238" y="7974162"/>
              <a:ext cx="381000" cy="831215"/>
            </a:xfrm>
            <a:custGeom>
              <a:avLst/>
              <a:gdLst/>
              <a:ahLst/>
              <a:cxnLst/>
              <a:rect l="l" t="t" r="r" b="b"/>
              <a:pathLst>
                <a:path w="381000" h="831215">
                  <a:moveTo>
                    <a:pt x="380819" y="0"/>
                  </a:moveTo>
                  <a:lnTo>
                    <a:pt x="5291" y="819315"/>
                  </a:lnTo>
                  <a:lnTo>
                    <a:pt x="0" y="830860"/>
                  </a:lnTo>
                </a:path>
              </a:pathLst>
            </a:custGeom>
            <a:ln w="25400">
              <a:solidFill>
                <a:srgbClr val="28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693113" y="8768077"/>
              <a:ext cx="111125" cy="136525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0" y="0"/>
                  </a:moveTo>
                  <a:lnTo>
                    <a:pt x="4616" y="136232"/>
                  </a:lnTo>
                  <a:lnTo>
                    <a:pt x="110831" y="50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48543" y="7974162"/>
              <a:ext cx="0" cy="821055"/>
            </a:xfrm>
            <a:custGeom>
              <a:avLst/>
              <a:gdLst/>
              <a:ahLst/>
              <a:cxnLst/>
              <a:rect l="l" t="t" r="r" b="b"/>
              <a:pathLst>
                <a:path h="821054">
                  <a:moveTo>
                    <a:pt x="0" y="0"/>
                  </a:moveTo>
                  <a:lnTo>
                    <a:pt x="0" y="820928"/>
                  </a:lnTo>
                </a:path>
              </a:pathLst>
            </a:custGeom>
            <a:ln w="25400">
              <a:solidFill>
                <a:srgbClr val="28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87583" y="878239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59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149874" y="7938235"/>
              <a:ext cx="505459" cy="853440"/>
            </a:xfrm>
            <a:custGeom>
              <a:avLst/>
              <a:gdLst/>
              <a:ahLst/>
              <a:cxnLst/>
              <a:rect l="l" t="t" r="r" b="b"/>
              <a:pathLst>
                <a:path w="505459" h="853440">
                  <a:moveTo>
                    <a:pt x="0" y="0"/>
                  </a:moveTo>
                  <a:lnTo>
                    <a:pt x="498678" y="841953"/>
                  </a:lnTo>
                  <a:lnTo>
                    <a:pt x="505150" y="852880"/>
                  </a:lnTo>
                </a:path>
              </a:pathLst>
            </a:custGeom>
            <a:ln w="25400">
              <a:solidFill>
                <a:srgbClr val="28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596101" y="8749123"/>
              <a:ext cx="114935" cy="136525"/>
            </a:xfrm>
            <a:custGeom>
              <a:avLst/>
              <a:gdLst/>
              <a:ahLst/>
              <a:cxnLst/>
              <a:rect l="l" t="t" r="r" b="b"/>
              <a:pathLst>
                <a:path w="114934" h="136525">
                  <a:moveTo>
                    <a:pt x="104900" y="0"/>
                  </a:moveTo>
                  <a:lnTo>
                    <a:pt x="0" y="62131"/>
                  </a:lnTo>
                  <a:lnTo>
                    <a:pt x="114581" y="135966"/>
                  </a:lnTo>
                  <a:lnTo>
                    <a:pt x="104900" y="0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74274" y="7962637"/>
              <a:ext cx="1047750" cy="830580"/>
            </a:xfrm>
            <a:custGeom>
              <a:avLst/>
              <a:gdLst/>
              <a:ahLst/>
              <a:cxnLst/>
              <a:rect l="l" t="t" r="r" b="b"/>
              <a:pathLst>
                <a:path w="1047750" h="830579">
                  <a:moveTo>
                    <a:pt x="0" y="0"/>
                  </a:moveTo>
                  <a:lnTo>
                    <a:pt x="1037234" y="822309"/>
                  </a:lnTo>
                  <a:lnTo>
                    <a:pt x="1047186" y="830199"/>
                  </a:lnTo>
                </a:path>
              </a:pathLst>
            </a:custGeom>
            <a:ln w="25400">
              <a:solidFill>
                <a:srgbClr val="28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73637" y="8737177"/>
              <a:ext cx="133985" cy="123825"/>
            </a:xfrm>
            <a:custGeom>
              <a:avLst/>
              <a:gdLst/>
              <a:ahLst/>
              <a:cxnLst/>
              <a:rect l="l" t="t" r="r" b="b"/>
              <a:pathLst>
                <a:path w="133984" h="123825">
                  <a:moveTo>
                    <a:pt x="75742" y="0"/>
                  </a:moveTo>
                  <a:lnTo>
                    <a:pt x="0" y="95538"/>
                  </a:lnTo>
                  <a:lnTo>
                    <a:pt x="133409" y="123511"/>
                  </a:lnTo>
                  <a:lnTo>
                    <a:pt x="75742" y="0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74274" y="7962637"/>
              <a:ext cx="1749425" cy="849630"/>
            </a:xfrm>
            <a:custGeom>
              <a:avLst/>
              <a:gdLst/>
              <a:ahLst/>
              <a:cxnLst/>
              <a:rect l="l" t="t" r="r" b="b"/>
              <a:pathLst>
                <a:path w="1749425" h="849629">
                  <a:moveTo>
                    <a:pt x="0" y="0"/>
                  </a:moveTo>
                  <a:lnTo>
                    <a:pt x="1737962" y="843720"/>
                  </a:lnTo>
                  <a:lnTo>
                    <a:pt x="1749387" y="849266"/>
                  </a:lnTo>
                </a:path>
              </a:pathLst>
            </a:custGeom>
            <a:ln w="25400">
              <a:solidFill>
                <a:srgbClr val="28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574068" y="7505306"/>
              <a:ext cx="3448050" cy="1356360"/>
            </a:xfrm>
            <a:custGeom>
              <a:avLst/>
              <a:gdLst/>
              <a:ahLst/>
              <a:cxnLst/>
              <a:rect l="l" t="t" r="r" b="b"/>
              <a:pathLst>
                <a:path w="3448050" h="1356359">
                  <a:moveTo>
                    <a:pt x="3205530" y="0"/>
                  </a:moveTo>
                  <a:lnTo>
                    <a:pt x="0" y="0"/>
                  </a:lnTo>
                  <a:lnTo>
                    <a:pt x="0" y="409651"/>
                  </a:lnTo>
                  <a:lnTo>
                    <a:pt x="3205530" y="409651"/>
                  </a:lnTo>
                  <a:lnTo>
                    <a:pt x="3205530" y="0"/>
                  </a:lnTo>
                  <a:close/>
                </a:path>
                <a:path w="3448050" h="1356359">
                  <a:moveTo>
                    <a:pt x="3447846" y="1354302"/>
                  </a:moveTo>
                  <a:lnTo>
                    <a:pt x="3364788" y="1246212"/>
                  </a:lnTo>
                  <a:lnTo>
                    <a:pt x="3311537" y="1355902"/>
                  </a:lnTo>
                  <a:lnTo>
                    <a:pt x="3447846" y="1354302"/>
                  </a:lnTo>
                  <a:close/>
                </a:path>
              </a:pathLst>
            </a:custGeom>
            <a:solidFill>
              <a:srgbClr val="287D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745781" y="7577669"/>
            <a:ext cx="777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Palatino Linotype"/>
                <a:cs typeface="Palatino Linotype"/>
              </a:rPr>
              <a:t>Sigmoid</a:t>
            </a:r>
            <a:endParaRPr sz="1600">
              <a:latin typeface="Palatino Linotype"/>
              <a:cs typeface="Palatino Linotype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263597" y="8947498"/>
            <a:ext cx="3229610" cy="460375"/>
          </a:xfrm>
          <a:custGeom>
            <a:avLst/>
            <a:gdLst/>
            <a:ahLst/>
            <a:cxnLst/>
            <a:rect l="l" t="t" r="r" b="b"/>
            <a:pathLst>
              <a:path w="3229609" h="460375">
                <a:moveTo>
                  <a:pt x="3229389" y="0"/>
                </a:moveTo>
                <a:lnTo>
                  <a:pt x="0" y="0"/>
                </a:lnTo>
                <a:lnTo>
                  <a:pt x="0" y="460248"/>
                </a:lnTo>
                <a:lnTo>
                  <a:pt x="3229389" y="460248"/>
                </a:lnTo>
                <a:lnTo>
                  <a:pt x="322938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315922" y="9005577"/>
            <a:ext cx="1616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262626"/>
                </a:solidFill>
                <a:latin typeface="Palatino Linotype"/>
                <a:cs typeface="Palatino Linotype"/>
              </a:rPr>
              <a:t>Target</a:t>
            </a:r>
            <a:r>
              <a:rPr sz="2000" spc="-5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0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Classes</a:t>
            </a:r>
            <a:endParaRPr sz="2000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8297" y="3557846"/>
            <a:ext cx="3910329" cy="8115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11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sz="2400" spc="-5" dirty="0">
                <a:solidFill>
                  <a:srgbClr val="262626"/>
                </a:solidFill>
                <a:cs typeface="Palatino Linotype"/>
              </a:rPr>
              <a:t>LSTM can 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remember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longer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sequences</a:t>
            </a:r>
            <a:r>
              <a:rPr sz="2400" spc="-2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than</a:t>
            </a:r>
            <a:r>
              <a:rPr sz="2400" spc="-2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regular</a:t>
            </a:r>
            <a:r>
              <a:rPr sz="2400" spc="-2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RNN</a:t>
            </a:r>
            <a:endParaRPr sz="2400" dirty="0">
              <a:cs typeface="Palatino Linotype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54956" y="4723588"/>
            <a:ext cx="3383915" cy="2451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1100"/>
              </a:lnSpc>
              <a:spcBef>
                <a:spcPts val="100"/>
              </a:spcBef>
              <a:buFont typeface="Wingdings" panose="05000000000000000000" pitchFamily="2" charset="2"/>
              <a:buChar char="Ø"/>
            </a:pPr>
            <a:r>
              <a:rPr sz="2400" dirty="0">
                <a:solidFill>
                  <a:srgbClr val="262626"/>
                </a:solidFill>
                <a:cs typeface="Palatino Linotype"/>
              </a:rPr>
              <a:t>Making it 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bidirectional,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 helps</a:t>
            </a:r>
            <a:r>
              <a:rPr sz="2400" spc="-2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in</a:t>
            </a:r>
            <a:r>
              <a:rPr sz="2400" spc="-1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a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way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that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it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can </a:t>
            </a:r>
            <a:r>
              <a:rPr sz="2400" spc="-585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see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at a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given sequence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both </a:t>
            </a:r>
            <a:r>
              <a:rPr sz="2400" spc="-10" dirty="0">
                <a:solidFill>
                  <a:srgbClr val="262626"/>
                </a:solidFill>
                <a:cs typeface="Palatino Linotype"/>
              </a:rPr>
              <a:t>previous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and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next </a:t>
            </a:r>
            <a:r>
              <a:rPr sz="240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sequences in the </a:t>
            </a:r>
            <a:r>
              <a:rPr sz="2400" spc="135" dirty="0">
                <a:solidFill>
                  <a:srgbClr val="262626"/>
                </a:solidFill>
                <a:cs typeface="Palatino Linotype"/>
              </a:rPr>
              <a:t>text/ </a:t>
            </a:r>
            <a:r>
              <a:rPr sz="2400" spc="140" dirty="0">
                <a:solidFill>
                  <a:srgbClr val="262626"/>
                </a:solidFill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cs typeface="Palatino Linotype"/>
              </a:rPr>
              <a:t>sentence</a:t>
            </a:r>
            <a:r>
              <a:rPr lang="en-US" sz="2400" spc="-5" dirty="0">
                <a:solidFill>
                  <a:srgbClr val="262626"/>
                </a:solidFill>
                <a:cs typeface="Palatino Linotype"/>
              </a:rPr>
              <a:t>.</a:t>
            </a:r>
            <a:endParaRPr sz="2400" dirty="0">
              <a:cs typeface="Palatino Linotyp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09D7-F6BD-A514-E903-9EC0D2EF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77" y="492889"/>
            <a:ext cx="5247923" cy="1354217"/>
          </a:xfrm>
        </p:spPr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C6C7B-7F47-0A6F-2D4C-63F709FA6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277" y="2057400"/>
            <a:ext cx="12334523" cy="316484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Language : PYTHON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IDE : Anaconda, PyCharm, Kaggle Notebook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Model Building : </a:t>
            </a:r>
            <a:r>
              <a:rPr lang="en-US" sz="2800" dirty="0" err="1"/>
              <a:t>tensorflow</a:t>
            </a:r>
            <a:r>
              <a:rPr lang="en-US" sz="2800" dirty="0"/>
              <a:t>, </a:t>
            </a:r>
            <a:r>
              <a:rPr lang="en-US" sz="2800" dirty="0" err="1"/>
              <a:t>keras</a:t>
            </a:r>
            <a:endParaRPr lang="en-US" sz="28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Web API : GRADIO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BECFDF52-3684-B2AF-919F-47B4C9C8A1C8}"/>
              </a:ext>
            </a:extLst>
          </p:cNvPr>
          <p:cNvSpPr txBox="1"/>
          <p:nvPr/>
        </p:nvSpPr>
        <p:spPr>
          <a:xfrm>
            <a:off x="12551352" y="1095436"/>
            <a:ext cx="453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Palatino Linotype"/>
                <a:cs typeface="Palatino Linotype"/>
              </a:rPr>
              <a:t>14</a:t>
            </a:r>
            <a:endParaRPr sz="2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905907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F969-F187-453B-3297-D638210F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7431" y="4180840"/>
            <a:ext cx="4604385" cy="69596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2961B56-5979-43C6-0D18-D5BB62D873E3}"/>
              </a:ext>
            </a:extLst>
          </p:cNvPr>
          <p:cNvSpPr txBox="1"/>
          <p:nvPr/>
        </p:nvSpPr>
        <p:spPr>
          <a:xfrm>
            <a:off x="12551352" y="1095436"/>
            <a:ext cx="45344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Palatino Linotype"/>
                <a:cs typeface="Palatino Linotype"/>
              </a:rPr>
              <a:t>15</a:t>
            </a:r>
            <a:endParaRPr sz="2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09756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C11CB-1F04-C2FB-55F9-1E5BBDD0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77" y="492889"/>
            <a:ext cx="11420123" cy="1640711"/>
          </a:xfrm>
        </p:spPr>
        <p:txBody>
          <a:bodyPr/>
          <a:lstStyle/>
          <a:p>
            <a:r>
              <a:rPr lang="en-US" dirty="0"/>
              <a:t>Logistic Regression Model Evaluation using 5-fold cross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D6B7B-CEFC-D162-755E-22A1E39F1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278" y="2286000"/>
            <a:ext cx="11648722" cy="3765133"/>
          </a:xfrm>
        </p:spPr>
        <p:txBody>
          <a:bodyPr/>
          <a:lstStyle/>
          <a:p>
            <a:pPr marL="9715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logistic Regression model is trained and evaluated for each class separately as logistic regression model can only perform binary classification. the average accuracy of each class is 98.59%.</a:t>
            </a:r>
          </a:p>
          <a:p>
            <a:pPr marL="68580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Performance metrices for Logistic Regression with 5-fold cross validation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31C1A4C-6D6B-287B-35C9-C08473593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419090"/>
              </p:ext>
            </p:extLst>
          </p:nvPr>
        </p:nvGraphicFramePr>
        <p:xfrm>
          <a:off x="1791404" y="6324600"/>
          <a:ext cx="866986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934">
                  <a:extLst>
                    <a:ext uri="{9D8B030D-6E8A-4147-A177-3AD203B41FA5}">
                      <a16:colId xmlns:a16="http://schemas.microsoft.com/office/drawing/2014/main" val="3848845573"/>
                    </a:ext>
                  </a:extLst>
                </a:gridCol>
                <a:gridCol w="4334934">
                  <a:extLst>
                    <a:ext uri="{9D8B030D-6E8A-4147-A177-3AD203B41FA5}">
                      <a16:colId xmlns:a16="http://schemas.microsoft.com/office/drawing/2014/main" val="3876188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82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Area Under Curve ( AUC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0.985991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9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0.6701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60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98.59 %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8602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1CB3C9-D5F8-F2D3-626A-E72AA0FC0150}"/>
              </a:ext>
            </a:extLst>
          </p:cNvPr>
          <p:cNvSpPr txBox="1"/>
          <p:nvPr/>
        </p:nvSpPr>
        <p:spPr>
          <a:xfrm>
            <a:off x="12454649" y="105163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8368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45772" y="1095436"/>
            <a:ext cx="3302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17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277" y="492889"/>
            <a:ext cx="104301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8800" algn="l"/>
              </a:tabLst>
            </a:pPr>
            <a:r>
              <a:rPr lang="en-US" dirty="0"/>
              <a:t>Bi-directional GRU </a:t>
            </a:r>
            <a:r>
              <a:rPr dirty="0"/>
              <a:t>Mo</a:t>
            </a:r>
            <a:r>
              <a:rPr spc="-5" dirty="0"/>
              <a:t>d</a:t>
            </a:r>
            <a:r>
              <a:rPr dirty="0"/>
              <a:t>el</a:t>
            </a:r>
            <a:r>
              <a:rPr lang="en-US" dirty="0"/>
              <a:t> </a:t>
            </a:r>
            <a:r>
              <a:rPr spc="15" dirty="0"/>
              <a:t>E</a:t>
            </a:r>
            <a:r>
              <a:rPr dirty="0"/>
              <a:t>val</a:t>
            </a:r>
            <a:r>
              <a:rPr spc="-5" dirty="0"/>
              <a:t>u</a:t>
            </a:r>
            <a:r>
              <a:rPr dirty="0"/>
              <a:t>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2827" y="1117703"/>
            <a:ext cx="11039475" cy="158496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1760"/>
              </a:spcBef>
              <a:buFont typeface="Wingdings" panose="05000000000000000000" pitchFamily="2" charset="2"/>
              <a:buChar char="Ø"/>
            </a:pP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20%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of training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dataset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is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kept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for validation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and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15" dirty="0">
                <a:solidFill>
                  <a:srgbClr val="262626"/>
                </a:solidFill>
                <a:latin typeface="Palatino Linotype"/>
                <a:cs typeface="Palatino Linotype"/>
              </a:rPr>
              <a:t>rest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used for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training</a:t>
            </a:r>
            <a:endParaRPr sz="2400" dirty="0">
              <a:latin typeface="Palatino Linotype"/>
              <a:cs typeface="Palatino Linotype"/>
            </a:endParaRPr>
          </a:p>
          <a:p>
            <a:pPr marL="355600" marR="5080" indent="-342900">
              <a:lnSpc>
                <a:spcPct val="111100"/>
              </a:lnSpc>
              <a:spcBef>
                <a:spcPts val="1340"/>
              </a:spcBef>
              <a:buFont typeface="Wingdings" panose="05000000000000000000" pitchFamily="2" charset="2"/>
              <a:buChar char="Ø"/>
            </a:pP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Accuracies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on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both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training</a:t>
            </a:r>
            <a:r>
              <a:rPr sz="2400" spc="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and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validation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sets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and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loss in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each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epoch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(used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early </a:t>
            </a:r>
            <a:r>
              <a:rPr sz="2400" spc="-58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stopping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monitoring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validation loss)</a:t>
            </a:r>
            <a:endParaRPr sz="2400" dirty="0">
              <a:latin typeface="Palatino Linotype"/>
              <a:cs typeface="Palatino Linotype"/>
            </a:endParaRPr>
          </a:p>
        </p:txBody>
      </p:sp>
      <p:pic>
        <p:nvPicPr>
          <p:cNvPr id="12" name="object 5">
            <a:extLst>
              <a:ext uri="{FF2B5EF4-FFF2-40B4-BE49-F238E27FC236}">
                <a16:creationId xmlns:a16="http://schemas.microsoft.com/office/drawing/2014/main" id="{58173E9A-7055-9E5E-456A-9348AD278F2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7986" y="2911472"/>
            <a:ext cx="4578416" cy="35552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FDC4ABF-DC14-41B3-1196-7A1C40C0A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871260"/>
            <a:ext cx="4578416" cy="360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E2A28E62-D598-439C-47C8-6DA87B3291E3}"/>
              </a:ext>
            </a:extLst>
          </p:cNvPr>
          <p:cNvGraphicFramePr>
            <a:graphicFrameLocks noGrp="1"/>
          </p:cNvGraphicFramePr>
          <p:nvPr/>
        </p:nvGraphicFramePr>
        <p:xfrm>
          <a:off x="1397000" y="7038238"/>
          <a:ext cx="86698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934">
                  <a:extLst>
                    <a:ext uri="{9D8B030D-6E8A-4147-A177-3AD203B41FA5}">
                      <a16:colId xmlns:a16="http://schemas.microsoft.com/office/drawing/2014/main" val="1304760793"/>
                    </a:ext>
                  </a:extLst>
                </a:gridCol>
                <a:gridCol w="4334934">
                  <a:extLst>
                    <a:ext uri="{9D8B030D-6E8A-4147-A177-3AD203B41FA5}">
                      <a16:colId xmlns:a16="http://schemas.microsoft.com/office/drawing/2014/main" val="421012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4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3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828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73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33445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Comment</a:t>
            </a:r>
            <a:r>
              <a:rPr spc="-5" dirty="0"/>
              <a:t> </a:t>
            </a:r>
            <a:r>
              <a:rPr spc="-45" dirty="0"/>
              <a:t>Toxicity</a:t>
            </a:r>
            <a:r>
              <a:rPr dirty="0"/>
              <a:t> Detection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91187"/>
            <a:ext cx="12512675" cy="7211695"/>
            <a:chOff x="0" y="391187"/>
            <a:chExt cx="12512675" cy="72116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1187"/>
              <a:ext cx="4257314" cy="44571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16" y="3986414"/>
              <a:ext cx="5094150" cy="31615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316" y="3986414"/>
              <a:ext cx="5094605" cy="3161665"/>
            </a:xfrm>
            <a:custGeom>
              <a:avLst/>
              <a:gdLst/>
              <a:ahLst/>
              <a:cxnLst/>
              <a:rect l="l" t="t" r="r" b="b"/>
              <a:pathLst>
                <a:path w="5094605" h="3161665">
                  <a:moveTo>
                    <a:pt x="243637" y="0"/>
                  </a:moveTo>
                  <a:lnTo>
                    <a:pt x="5094149" y="433134"/>
                  </a:lnTo>
                  <a:lnTo>
                    <a:pt x="4850511" y="3161546"/>
                  </a:lnTo>
                  <a:lnTo>
                    <a:pt x="0" y="2728412"/>
                  </a:lnTo>
                  <a:lnTo>
                    <a:pt x="243637" y="0"/>
                  </a:lnTo>
                  <a:close/>
                </a:path>
              </a:pathLst>
            </a:custGeom>
            <a:ln w="25399">
              <a:solidFill>
                <a:srgbClr val="F09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1676" y="3341504"/>
              <a:ext cx="4607119" cy="424819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511675" y="3341504"/>
              <a:ext cx="4607560" cy="4248785"/>
            </a:xfrm>
            <a:custGeom>
              <a:avLst/>
              <a:gdLst/>
              <a:ahLst/>
              <a:cxnLst/>
              <a:rect l="l" t="t" r="r" b="b"/>
              <a:pathLst>
                <a:path w="4607559" h="4248784">
                  <a:moveTo>
                    <a:pt x="0" y="1676330"/>
                  </a:moveTo>
                  <a:lnTo>
                    <a:pt x="3301106" y="0"/>
                  </a:lnTo>
                  <a:lnTo>
                    <a:pt x="4607120" y="2571862"/>
                  </a:lnTo>
                  <a:lnTo>
                    <a:pt x="1306014" y="4248192"/>
                  </a:lnTo>
                  <a:lnTo>
                    <a:pt x="0" y="1676330"/>
                  </a:lnTo>
                  <a:close/>
                </a:path>
              </a:pathLst>
            </a:custGeom>
            <a:ln w="25400">
              <a:solidFill>
                <a:srgbClr val="F09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61437" y="3698081"/>
              <a:ext cx="3738214" cy="373821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61436" y="3698081"/>
              <a:ext cx="3738245" cy="3738245"/>
            </a:xfrm>
            <a:custGeom>
              <a:avLst/>
              <a:gdLst/>
              <a:ahLst/>
              <a:cxnLst/>
              <a:rect l="l" t="t" r="r" b="b"/>
              <a:pathLst>
                <a:path w="3738245" h="3738245">
                  <a:moveTo>
                    <a:pt x="0" y="515455"/>
                  </a:moveTo>
                  <a:lnTo>
                    <a:pt x="3222758" y="0"/>
                  </a:lnTo>
                  <a:lnTo>
                    <a:pt x="3738213" y="3222758"/>
                  </a:lnTo>
                  <a:lnTo>
                    <a:pt x="515455" y="3738213"/>
                  </a:lnTo>
                  <a:lnTo>
                    <a:pt x="0" y="515455"/>
                  </a:lnTo>
                  <a:close/>
                </a:path>
              </a:pathLst>
            </a:custGeom>
            <a:ln w="25400">
              <a:solidFill>
                <a:srgbClr val="F09C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45772" y="1095436"/>
            <a:ext cx="330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18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6277" y="492889"/>
            <a:ext cx="1043012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28800" algn="l"/>
              </a:tabLst>
            </a:pPr>
            <a:r>
              <a:rPr lang="en-US" dirty="0"/>
              <a:t>Bi-directional LSTM </a:t>
            </a:r>
            <a:r>
              <a:rPr dirty="0"/>
              <a:t>Mo</a:t>
            </a:r>
            <a:r>
              <a:rPr spc="-5" dirty="0"/>
              <a:t>d</a:t>
            </a:r>
            <a:r>
              <a:rPr dirty="0"/>
              <a:t>el</a:t>
            </a:r>
            <a:r>
              <a:rPr lang="en-US" dirty="0"/>
              <a:t> </a:t>
            </a:r>
            <a:r>
              <a:rPr spc="15" dirty="0"/>
              <a:t>E</a:t>
            </a:r>
            <a:r>
              <a:rPr dirty="0"/>
              <a:t>val</a:t>
            </a:r>
            <a:r>
              <a:rPr spc="-5" dirty="0"/>
              <a:t>u</a:t>
            </a:r>
            <a:r>
              <a:rPr dirty="0"/>
              <a:t>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52827" y="1117703"/>
            <a:ext cx="11039475" cy="1584960"/>
          </a:xfrm>
          <a:prstGeom prst="rect">
            <a:avLst/>
          </a:prstGeom>
        </p:spPr>
        <p:txBody>
          <a:bodyPr vert="horz" wrap="square" lIns="0" tIns="2235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1760"/>
              </a:spcBef>
              <a:buFont typeface="Wingdings" panose="05000000000000000000" pitchFamily="2" charset="2"/>
              <a:buChar char="Ø"/>
            </a:pP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20%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of training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dataset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is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kept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for validation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and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15" dirty="0">
                <a:solidFill>
                  <a:srgbClr val="262626"/>
                </a:solidFill>
                <a:latin typeface="Palatino Linotype"/>
                <a:cs typeface="Palatino Linotype"/>
              </a:rPr>
              <a:t>rest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used for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training</a:t>
            </a:r>
            <a:endParaRPr sz="2400" dirty="0">
              <a:latin typeface="Palatino Linotype"/>
              <a:cs typeface="Palatino Linotype"/>
            </a:endParaRPr>
          </a:p>
          <a:p>
            <a:pPr marL="355600" marR="5080" indent="-342900">
              <a:lnSpc>
                <a:spcPct val="111100"/>
              </a:lnSpc>
              <a:spcBef>
                <a:spcPts val="1340"/>
              </a:spcBef>
              <a:buFont typeface="Wingdings" panose="05000000000000000000" pitchFamily="2" charset="2"/>
              <a:buChar char="Ø"/>
            </a:pP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Accuracies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on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both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training</a:t>
            </a:r>
            <a:r>
              <a:rPr sz="2400" spc="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and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 validation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sets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and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loss in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each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epoch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(used 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early </a:t>
            </a:r>
            <a:r>
              <a:rPr sz="2400" spc="-585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stopping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monitoring</a:t>
            </a:r>
            <a:r>
              <a:rPr sz="2400" dirty="0">
                <a:solidFill>
                  <a:srgbClr val="262626"/>
                </a:solidFill>
                <a:latin typeface="Palatino Linotype"/>
                <a:cs typeface="Palatino Linotype"/>
              </a:rPr>
              <a:t> </a:t>
            </a:r>
            <a:r>
              <a:rPr sz="2400" spc="-5" dirty="0">
                <a:solidFill>
                  <a:srgbClr val="262626"/>
                </a:solidFill>
                <a:latin typeface="Palatino Linotype"/>
                <a:cs typeface="Palatino Linotype"/>
              </a:rPr>
              <a:t>validation loss)</a:t>
            </a:r>
            <a:endParaRPr sz="2400" dirty="0">
              <a:latin typeface="Palatino Linotype"/>
              <a:cs typeface="Palatino Linotype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E2A28E62-D598-439C-47C8-6DA87B329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630821"/>
              </p:ext>
            </p:extLst>
          </p:nvPr>
        </p:nvGraphicFramePr>
        <p:xfrm>
          <a:off x="1397000" y="7038238"/>
          <a:ext cx="86698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4934">
                  <a:extLst>
                    <a:ext uri="{9D8B030D-6E8A-4147-A177-3AD203B41FA5}">
                      <a16:colId xmlns:a16="http://schemas.microsoft.com/office/drawing/2014/main" val="1304760793"/>
                    </a:ext>
                  </a:extLst>
                </a:gridCol>
                <a:gridCol w="4334934">
                  <a:extLst>
                    <a:ext uri="{9D8B030D-6E8A-4147-A177-3AD203B41FA5}">
                      <a16:colId xmlns:a16="http://schemas.microsoft.com/office/drawing/2014/main" val="4210126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8149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23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82898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80B1CFD-5810-091A-6B64-A986B7234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213" y="2965136"/>
            <a:ext cx="4603934" cy="360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19E3FC-C5A1-E107-7F45-CF23260B6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99" y="2973762"/>
            <a:ext cx="4618383" cy="3600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855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4146" y="4523821"/>
            <a:ext cx="18567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D</a:t>
            </a:r>
            <a:r>
              <a:rPr spc="5" dirty="0"/>
              <a:t>E</a:t>
            </a:r>
            <a:r>
              <a:rPr dirty="0"/>
              <a:t>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9F93D-D0C9-95AF-85C6-C4ADD38FDBF3}"/>
              </a:ext>
            </a:extLst>
          </p:cNvPr>
          <p:cNvSpPr txBox="1"/>
          <p:nvPr/>
        </p:nvSpPr>
        <p:spPr>
          <a:xfrm>
            <a:off x="12521851" y="106680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07AF-D286-386F-13AB-9CD9A2779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77" y="492889"/>
            <a:ext cx="8600723" cy="954911"/>
          </a:xfrm>
        </p:spPr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1CCE7-54CA-E977-1693-5DD4121C4732}"/>
              </a:ext>
            </a:extLst>
          </p:cNvPr>
          <p:cNvSpPr txBox="1"/>
          <p:nvPr/>
        </p:nvSpPr>
        <p:spPr>
          <a:xfrm>
            <a:off x="177800" y="1219200"/>
            <a:ext cx="12039600" cy="6190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Bi-directional LSTM model is the best performing model with 96 % Accuracy.</a:t>
            </a:r>
          </a:p>
          <a:p>
            <a:pPr marL="8001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 is correctly classifying the text into different level of toxicity.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Additionally, the followings are some suggested studies to be considered as future work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	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this area: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Comment Toxicity detection for Multilingual Text.</a:t>
            </a:r>
          </a:p>
          <a:p>
            <a:pPr marL="8001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Other DNN techniques (CNN)) because some recently published papers s have shown that CNN proves to have a very high performance for various NLP tasks.</a:t>
            </a:r>
          </a:p>
          <a:p>
            <a:pPr marL="8001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Using other text embedding and performing Hyper parameter tuning to improve performance of machine learning model.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A3510-04E5-B8FB-ED59-7F23D6CA2756}"/>
              </a:ext>
            </a:extLst>
          </p:cNvPr>
          <p:cNvSpPr txBox="1"/>
          <p:nvPr/>
        </p:nvSpPr>
        <p:spPr>
          <a:xfrm>
            <a:off x="12512323" y="107846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29727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4790-73B6-F5FC-A707-79CA034F9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77" y="492889"/>
            <a:ext cx="4604385" cy="67710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ED465-5401-E572-1855-C59EC4B4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439" y="1626286"/>
            <a:ext cx="12105922" cy="147732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56434-31CD-8BFC-F865-93B9D54DC490}"/>
              </a:ext>
            </a:extLst>
          </p:cNvPr>
          <p:cNvSpPr txBox="1"/>
          <p:nvPr/>
        </p:nvSpPr>
        <p:spPr>
          <a:xfrm>
            <a:off x="482600" y="1893332"/>
            <a:ext cx="12105922" cy="5416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Georgakopoulos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Spiros V., et al. "Convolutional neural networks for toxic comment classification." Proceedings of the 10th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hellenic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conference on artificial intelligence. 2018.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Andročec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Darko. "Machine learning methods for toxic comment classification: a systematic review" Acta Universitatis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Sapientiae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Informatica, vol.12, no.2, 2020, pp.205-216. https://doi.org/10.2478/ausi-2020-0012.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Carta, Salvatore, et al. "A Supervised Multi-class Multi-label Word Embeddings Approach for Toxic Comment Classification." KDIR. 2019.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Sanh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Victor, et al. "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DistilBERT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a distilled version of BERT: smaller, faster, cheaper and lighter."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arXiv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preprint arXiv:1910.01108 (2019).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A2AD3-7715-7B8D-8940-8AD51263D1AC}"/>
              </a:ext>
            </a:extLst>
          </p:cNvPr>
          <p:cNvSpPr txBox="1"/>
          <p:nvPr/>
        </p:nvSpPr>
        <p:spPr>
          <a:xfrm>
            <a:off x="12517261" y="1067312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19072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FD49-A824-F029-550D-77695131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4415135"/>
            <a:ext cx="4038600" cy="923330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05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09C6-4DC9-B109-51D5-9841F7C6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6073C-9D30-BD49-C430-ECC6AA68F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8800" y="1828800"/>
            <a:ext cx="11811000" cy="43088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Comment toxicity refers to the presence of harmful, offensive, or inappropriate language in online comments, which can lead to negative impacts on individuals and communities.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This project focuses on training a accurate model to classify comment into different levels of toxicity.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Create API for toxic comment detection.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A5EAC-CF53-01D7-99D1-8AB36EE897B8}"/>
              </a:ext>
            </a:extLst>
          </p:cNvPr>
          <p:cNvSpPr txBox="1"/>
          <p:nvPr/>
        </p:nvSpPr>
        <p:spPr>
          <a:xfrm>
            <a:off x="12588523" y="1066800"/>
            <a:ext cx="260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3968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21972" y="109543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2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544" y="458123"/>
            <a:ext cx="2882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535353"/>
                </a:solidFill>
                <a:latin typeface="Palatino Linotype"/>
                <a:cs typeface="Palatino Linotype"/>
              </a:rPr>
              <a:t>Motivation</a:t>
            </a:r>
            <a:endParaRPr sz="44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89264" y="0"/>
            <a:ext cx="5537200" cy="1638300"/>
            <a:chOff x="3489264" y="0"/>
            <a:chExt cx="5537200" cy="1638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264" y="0"/>
              <a:ext cx="5537047" cy="1637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7264" y="293084"/>
              <a:ext cx="4521047" cy="6339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42995" y="293090"/>
              <a:ext cx="5229860" cy="255270"/>
            </a:xfrm>
            <a:custGeom>
              <a:avLst/>
              <a:gdLst/>
              <a:ahLst/>
              <a:cxnLst/>
              <a:rect l="l" t="t" r="r" b="b"/>
              <a:pathLst>
                <a:path w="5229859" h="255270">
                  <a:moveTo>
                    <a:pt x="354266" y="0"/>
                  </a:moveTo>
                  <a:lnTo>
                    <a:pt x="0" y="254749"/>
                  </a:lnTo>
                  <a:lnTo>
                    <a:pt x="354266" y="254749"/>
                  </a:lnTo>
                  <a:lnTo>
                    <a:pt x="354266" y="0"/>
                  </a:lnTo>
                  <a:close/>
                </a:path>
                <a:path w="5229859" h="255270">
                  <a:moveTo>
                    <a:pt x="5229568" y="254749"/>
                  </a:moveTo>
                  <a:lnTo>
                    <a:pt x="4875314" y="0"/>
                  </a:lnTo>
                  <a:lnTo>
                    <a:pt x="4875314" y="254749"/>
                  </a:lnTo>
                  <a:lnTo>
                    <a:pt x="5229568" y="254749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13523" y="398499"/>
            <a:ext cx="2688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Palatino Linotype"/>
                <a:cs typeface="Palatino Linotype"/>
              </a:rPr>
              <a:t>Life</a:t>
            </a:r>
            <a:r>
              <a:rPr sz="2400" spc="-25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in</a:t>
            </a:r>
            <a:r>
              <a:rPr sz="2400" spc="-2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21st</a:t>
            </a:r>
            <a:r>
              <a:rPr sz="2400" spc="-2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Century</a:t>
            </a:r>
            <a:endParaRPr sz="240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18232" y="2502145"/>
            <a:ext cx="9568333" cy="60617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21972" y="109543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3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544" y="458123"/>
            <a:ext cx="2882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535353"/>
                </a:solidFill>
                <a:latin typeface="Palatino Linotype"/>
                <a:cs typeface="Palatino Linotype"/>
              </a:rPr>
              <a:t>Motivation</a:t>
            </a:r>
            <a:endParaRPr sz="4400">
              <a:latin typeface="Palatino Linotype"/>
              <a:cs typeface="Palatino Linotype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89264" y="0"/>
            <a:ext cx="5537200" cy="1638300"/>
            <a:chOff x="3489264" y="0"/>
            <a:chExt cx="5537200" cy="1638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264" y="0"/>
              <a:ext cx="5537047" cy="16378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7264" y="293084"/>
              <a:ext cx="4521047" cy="6339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642995" y="293090"/>
              <a:ext cx="5229860" cy="255270"/>
            </a:xfrm>
            <a:custGeom>
              <a:avLst/>
              <a:gdLst/>
              <a:ahLst/>
              <a:cxnLst/>
              <a:rect l="l" t="t" r="r" b="b"/>
              <a:pathLst>
                <a:path w="5229859" h="255270">
                  <a:moveTo>
                    <a:pt x="354266" y="0"/>
                  </a:moveTo>
                  <a:lnTo>
                    <a:pt x="0" y="254749"/>
                  </a:lnTo>
                  <a:lnTo>
                    <a:pt x="354266" y="254749"/>
                  </a:lnTo>
                  <a:lnTo>
                    <a:pt x="354266" y="0"/>
                  </a:lnTo>
                  <a:close/>
                </a:path>
                <a:path w="5229859" h="255270">
                  <a:moveTo>
                    <a:pt x="5229568" y="254749"/>
                  </a:moveTo>
                  <a:lnTo>
                    <a:pt x="4875314" y="0"/>
                  </a:lnTo>
                  <a:lnTo>
                    <a:pt x="4875314" y="254749"/>
                  </a:lnTo>
                  <a:lnTo>
                    <a:pt x="5229568" y="254749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71603" y="398499"/>
            <a:ext cx="4372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Palatino Linotype"/>
                <a:cs typeface="Palatino Linotype"/>
              </a:rPr>
              <a:t>Negative</a:t>
            </a:r>
            <a:r>
              <a:rPr sz="2400" spc="-10" dirty="0">
                <a:latin typeface="Palatino Linotype"/>
                <a:cs typeface="Palatino Linotype"/>
              </a:rPr>
              <a:t> Effects </a:t>
            </a:r>
            <a:r>
              <a:rPr sz="2400" dirty="0">
                <a:latin typeface="Palatino Linotype"/>
                <a:cs typeface="Palatino Linotype"/>
              </a:rPr>
              <a:t>of</a:t>
            </a:r>
            <a:r>
              <a:rPr sz="2400" spc="-5" dirty="0">
                <a:latin typeface="Palatino Linotype"/>
                <a:cs typeface="Palatino Linotype"/>
              </a:rPr>
              <a:t> Social</a:t>
            </a:r>
            <a:r>
              <a:rPr sz="2400" spc="-10" dirty="0">
                <a:latin typeface="Palatino Linotype"/>
                <a:cs typeface="Palatino Linotype"/>
              </a:rPr>
              <a:t> </a:t>
            </a:r>
            <a:r>
              <a:rPr sz="2400" spc="-5" dirty="0">
                <a:latin typeface="Palatino Linotype"/>
                <a:cs typeface="Palatino Linotype"/>
              </a:rPr>
              <a:t>Media</a:t>
            </a:r>
            <a:endParaRPr sz="2400">
              <a:latin typeface="Palatino Linotype"/>
              <a:cs typeface="Palatino Linotype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583" y="300252"/>
            <a:ext cx="12863195" cy="9453880"/>
            <a:chOff x="39583" y="300252"/>
            <a:chExt cx="12863195" cy="94538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006" y="1105439"/>
              <a:ext cx="4991013" cy="57928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17867" y="1492030"/>
              <a:ext cx="4479842" cy="34173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8370" y="3167699"/>
              <a:ext cx="3749410" cy="36668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51276" y="300252"/>
              <a:ext cx="3403600" cy="23876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583" y="4377557"/>
              <a:ext cx="5025858" cy="52768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3697" y="6963970"/>
              <a:ext cx="4588615" cy="259356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3374" y="5787005"/>
              <a:ext cx="3366834" cy="39665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49492" y="4558155"/>
              <a:ext cx="4291481" cy="4915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21972" y="109543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4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544" y="458123"/>
            <a:ext cx="2882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Motivation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307" y="2553968"/>
            <a:ext cx="4418810" cy="69256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9431" y="2736569"/>
            <a:ext cx="5519971" cy="623607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733876" y="301376"/>
            <a:ext cx="5537200" cy="2030730"/>
            <a:chOff x="3733876" y="301376"/>
            <a:chExt cx="5537200" cy="203073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3876" y="301376"/>
              <a:ext cx="5537047" cy="20302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1876" y="986846"/>
              <a:ext cx="4521047" cy="6339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887610" y="986853"/>
              <a:ext cx="5229860" cy="255270"/>
            </a:xfrm>
            <a:custGeom>
              <a:avLst/>
              <a:gdLst/>
              <a:ahLst/>
              <a:cxnLst/>
              <a:rect l="l" t="t" r="r" b="b"/>
              <a:pathLst>
                <a:path w="5229859" h="255269">
                  <a:moveTo>
                    <a:pt x="354266" y="0"/>
                  </a:moveTo>
                  <a:lnTo>
                    <a:pt x="0" y="254749"/>
                  </a:lnTo>
                  <a:lnTo>
                    <a:pt x="354266" y="254749"/>
                  </a:lnTo>
                  <a:lnTo>
                    <a:pt x="354266" y="0"/>
                  </a:lnTo>
                  <a:close/>
                </a:path>
                <a:path w="5229859" h="255269">
                  <a:moveTo>
                    <a:pt x="5229568" y="254749"/>
                  </a:moveTo>
                  <a:lnTo>
                    <a:pt x="4875314" y="0"/>
                  </a:lnTo>
                  <a:lnTo>
                    <a:pt x="4875314" y="254749"/>
                  </a:lnTo>
                  <a:lnTo>
                    <a:pt x="5229568" y="254749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49157" y="1092263"/>
            <a:ext cx="1106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Palatino Linotype"/>
                <a:cs typeface="Palatino Linotype"/>
              </a:rPr>
              <a:t>S</a:t>
            </a:r>
            <a:r>
              <a:rPr sz="2400" spc="-5" dirty="0">
                <a:latin typeface="Palatino Linotype"/>
                <a:cs typeface="Palatino Linotype"/>
              </a:rPr>
              <a:t>urv</a:t>
            </a:r>
            <a:r>
              <a:rPr sz="2400" dirty="0">
                <a:latin typeface="Palatino Linotype"/>
                <a:cs typeface="Palatino Linotype"/>
              </a:rPr>
              <a:t>eys</a:t>
            </a:r>
            <a:endParaRPr sz="24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21972" y="109543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5</a:t>
            </a:r>
            <a:endParaRPr sz="2400" dirty="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8544" y="458123"/>
            <a:ext cx="2882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Motivation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33876" y="0"/>
            <a:ext cx="5537200" cy="1844039"/>
            <a:chOff x="3733876" y="0"/>
            <a:chExt cx="5537200" cy="184403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3876" y="0"/>
              <a:ext cx="5537047" cy="18434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1876" y="498704"/>
              <a:ext cx="4521047" cy="63390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887610" y="498703"/>
              <a:ext cx="5229860" cy="255270"/>
            </a:xfrm>
            <a:custGeom>
              <a:avLst/>
              <a:gdLst/>
              <a:ahLst/>
              <a:cxnLst/>
              <a:rect l="l" t="t" r="r" b="b"/>
              <a:pathLst>
                <a:path w="5229859" h="255270">
                  <a:moveTo>
                    <a:pt x="354266" y="0"/>
                  </a:moveTo>
                  <a:lnTo>
                    <a:pt x="0" y="254762"/>
                  </a:lnTo>
                  <a:lnTo>
                    <a:pt x="354266" y="254762"/>
                  </a:lnTo>
                  <a:lnTo>
                    <a:pt x="354266" y="0"/>
                  </a:lnTo>
                  <a:close/>
                </a:path>
                <a:path w="5229859" h="255270">
                  <a:moveTo>
                    <a:pt x="5229568" y="254762"/>
                  </a:moveTo>
                  <a:lnTo>
                    <a:pt x="4875314" y="0"/>
                  </a:lnTo>
                  <a:lnTo>
                    <a:pt x="4875314" y="254762"/>
                  </a:lnTo>
                  <a:lnTo>
                    <a:pt x="5229568" y="254762"/>
                  </a:lnTo>
                  <a:close/>
                </a:path>
              </a:pathLst>
            </a:custGeom>
            <a:solidFill>
              <a:srgbClr val="A7A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083126" y="604118"/>
            <a:ext cx="2838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Palatino Linotype"/>
                <a:cs typeface="Palatino Linotype"/>
              </a:rPr>
              <a:t>Preventive</a:t>
            </a:r>
            <a:r>
              <a:rPr sz="2400" spc="-25" dirty="0">
                <a:latin typeface="Palatino Linotype"/>
                <a:cs typeface="Palatino Linotype"/>
              </a:rPr>
              <a:t> </a:t>
            </a:r>
            <a:r>
              <a:rPr sz="2400" spc="-10" dirty="0">
                <a:latin typeface="Palatino Linotype"/>
                <a:cs typeface="Palatino Linotype"/>
              </a:rPr>
              <a:t>Measures</a:t>
            </a:r>
            <a:endParaRPr sz="2400">
              <a:latin typeface="Palatino Linotype"/>
              <a:cs typeface="Palatino Linotyp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88958" y="2369507"/>
            <a:ext cx="4879962" cy="273277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77310" y="1427904"/>
            <a:ext cx="2286000" cy="35560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665892"/>
            <a:ext cx="2844748" cy="284480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85253" y="5255460"/>
            <a:ext cx="8216265" cy="4374515"/>
            <a:chOff x="385253" y="5255460"/>
            <a:chExt cx="8216265" cy="437451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253" y="5255460"/>
              <a:ext cx="4374513" cy="43745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4679" y="5622378"/>
              <a:ext cx="3826685" cy="3826685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93735" y="5043119"/>
            <a:ext cx="3253578" cy="45963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11A5D-44A3-A4AA-1061-490C5A24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44367-5A80-C8F9-E321-FE4D2D75C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278" y="1981201"/>
            <a:ext cx="12258322" cy="276999"/>
          </a:xfrm>
        </p:spPr>
        <p:txBody>
          <a:bodyPr/>
          <a:lstStyle/>
          <a:p>
            <a:pPr algn="ctr"/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A637A03-F10A-F8C1-8B5E-4A54C613E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478056"/>
              </p:ext>
            </p:extLst>
          </p:nvPr>
        </p:nvGraphicFramePr>
        <p:xfrm>
          <a:off x="416278" y="1986844"/>
          <a:ext cx="11953522" cy="594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3257">
                  <a:extLst>
                    <a:ext uri="{9D8B030D-6E8A-4147-A177-3AD203B41FA5}">
                      <a16:colId xmlns:a16="http://schemas.microsoft.com/office/drawing/2014/main" val="2022725337"/>
                    </a:ext>
                  </a:extLst>
                </a:gridCol>
                <a:gridCol w="2383257">
                  <a:extLst>
                    <a:ext uri="{9D8B030D-6E8A-4147-A177-3AD203B41FA5}">
                      <a16:colId xmlns:a16="http://schemas.microsoft.com/office/drawing/2014/main" val="2009951047"/>
                    </a:ext>
                  </a:extLst>
                </a:gridCol>
                <a:gridCol w="2346018">
                  <a:extLst>
                    <a:ext uri="{9D8B030D-6E8A-4147-A177-3AD203B41FA5}">
                      <a16:colId xmlns:a16="http://schemas.microsoft.com/office/drawing/2014/main" val="3467289736"/>
                    </a:ext>
                  </a:extLst>
                </a:gridCol>
                <a:gridCol w="2420495">
                  <a:extLst>
                    <a:ext uri="{9D8B030D-6E8A-4147-A177-3AD203B41FA5}">
                      <a16:colId xmlns:a16="http://schemas.microsoft.com/office/drawing/2014/main" val="1949679076"/>
                    </a:ext>
                  </a:extLst>
                </a:gridCol>
                <a:gridCol w="2420495">
                  <a:extLst>
                    <a:ext uri="{9D8B030D-6E8A-4147-A177-3AD203B41FA5}">
                      <a16:colId xmlns:a16="http://schemas.microsoft.com/office/drawing/2014/main" val="37860256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 &amp; 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916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Convolutional neural networks for toxic comment</a:t>
                      </a:r>
                    </a:p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10th </a:t>
                      </a:r>
                      <a:r>
                        <a:rPr lang="en-US" dirty="0" err="1"/>
                        <a:t>hellenic</a:t>
                      </a:r>
                      <a:r>
                        <a:rPr lang="en-US" dirty="0"/>
                        <a:t> conference on artificial intelligence.</a:t>
                      </a:r>
                    </a:p>
                    <a:p>
                      <a:r>
                        <a:rPr lang="en-US" dirty="0"/>
                        <a:t>2018.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CNN for classifying into toxic and non toxic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Wikipedia talk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897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Machine learning methods for toxic comment classification: a</a:t>
                      </a:r>
                    </a:p>
                    <a:p>
                      <a:r>
                        <a:rPr lang="en-US" dirty="0"/>
                        <a:t>systematic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Acta Universitatis </a:t>
                      </a:r>
                      <a:r>
                        <a:rPr lang="en-US" dirty="0" err="1"/>
                        <a:t>Sapientiae</a:t>
                      </a:r>
                      <a:r>
                        <a:rPr lang="en-US" dirty="0"/>
                        <a:t>, Informatica, vol.12, no.2,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Study of various machine learning and deep learning model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Twitter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48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 Supervised Multi-class Multi-label Word Embeddings</a:t>
                      </a:r>
                    </a:p>
                    <a:p>
                      <a:r>
                        <a:rPr lang="en-US" dirty="0"/>
                        <a:t>Approach for Toxic Comment Classification.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International conference on knowledge and information retrieval,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Study of various machine learning and deep learning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Wikipedia talk page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34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DistilBERT</a:t>
                      </a:r>
                      <a:r>
                        <a:rPr lang="en-US" dirty="0"/>
                        <a:t>, a distilled version of BERT: smaller, faster, cheaper</a:t>
                      </a:r>
                    </a:p>
                    <a:p>
                      <a:r>
                        <a:rPr lang="en-US" dirty="0"/>
                        <a:t>and lighter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arXiv</a:t>
                      </a:r>
                      <a:r>
                        <a:rPr lang="en-US" dirty="0"/>
                        <a:t>, 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Distilled version of BERT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Wikipedia talk page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40% fewer parameters than BERT and is 60% faster than BERT.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361917"/>
                  </a:ext>
                </a:extLst>
              </a:tr>
            </a:tbl>
          </a:graphicData>
        </a:graphic>
      </p:graphicFrame>
      <p:sp>
        <p:nvSpPr>
          <p:cNvPr id="6" name="object 2">
            <a:extLst>
              <a:ext uri="{FF2B5EF4-FFF2-40B4-BE49-F238E27FC236}">
                <a16:creationId xmlns:a16="http://schemas.microsoft.com/office/drawing/2014/main" id="{C2A69999-6232-E07D-C476-0AFDD41F9ECC}"/>
              </a:ext>
            </a:extLst>
          </p:cNvPr>
          <p:cNvSpPr txBox="1"/>
          <p:nvPr/>
        </p:nvSpPr>
        <p:spPr>
          <a:xfrm>
            <a:off x="12621972" y="109543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6</a:t>
            </a:r>
            <a:endParaRPr sz="2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14371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6008-8AA4-1873-D426-7F66CA2B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77" y="492889"/>
            <a:ext cx="9832862" cy="695960"/>
          </a:xfrm>
        </p:spPr>
        <p:txBody>
          <a:bodyPr/>
          <a:lstStyle/>
          <a:p>
            <a:r>
              <a:rPr lang="en-US" dirty="0"/>
              <a:t>Outcome of literature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695E3-7593-7EB4-46EA-8E6CDF840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278" y="1828800"/>
            <a:ext cx="12105922" cy="510383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CNN is used for binary classification into toxic and non toxic comments is performing good and it is computationally less expensive.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Different technique for text embedding.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Text representation technique that capture the meaning of words in context of surrounding words in sentence.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A0CF8BC-BE96-8044-A1EA-08C8F6C90D87}"/>
              </a:ext>
            </a:extLst>
          </p:cNvPr>
          <p:cNvSpPr txBox="1"/>
          <p:nvPr/>
        </p:nvSpPr>
        <p:spPr>
          <a:xfrm>
            <a:off x="12621972" y="109543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535353"/>
                </a:solidFill>
                <a:latin typeface="Palatino Linotype"/>
                <a:cs typeface="Palatino Linotype"/>
              </a:rPr>
              <a:t>7</a:t>
            </a:r>
            <a:endParaRPr sz="2400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451124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1159</Words>
  <Application>Microsoft Office PowerPoint</Application>
  <PresentationFormat>Custom</PresentationFormat>
  <Paragraphs>212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Microsoft Sans Serif</vt:lpstr>
      <vt:lpstr>Palatino Linotype</vt:lpstr>
      <vt:lpstr>Tahoma</vt:lpstr>
      <vt:lpstr>Times New Roman</vt:lpstr>
      <vt:lpstr>Wingdings</vt:lpstr>
      <vt:lpstr>Office Theme</vt:lpstr>
      <vt:lpstr>NATIONAL INSTITUTE OF TECHNOLOGY KARNATAKA, SURATHKAL</vt:lpstr>
      <vt:lpstr>Comment Toxicity Detection</vt:lpstr>
      <vt:lpstr>Introduction</vt:lpstr>
      <vt:lpstr>PowerPoint Presentation</vt:lpstr>
      <vt:lpstr>PowerPoint Presentation</vt:lpstr>
      <vt:lpstr>Motivation</vt:lpstr>
      <vt:lpstr>Motivation</vt:lpstr>
      <vt:lpstr>Literature Survey</vt:lpstr>
      <vt:lpstr>Outcome of literature survey</vt:lpstr>
      <vt:lpstr>Problem Statement</vt:lpstr>
      <vt:lpstr>Methodology </vt:lpstr>
      <vt:lpstr>Exploratory Data Analysis (EDA)</vt:lpstr>
      <vt:lpstr>Data Preprocessing</vt:lpstr>
      <vt:lpstr>Data Preprocessing</vt:lpstr>
      <vt:lpstr>Deep Learning Model (Bi-directional LSTM)</vt:lpstr>
      <vt:lpstr>Experimental Setup</vt:lpstr>
      <vt:lpstr>Results</vt:lpstr>
      <vt:lpstr>Logistic Regression Model Evaluation using 5-fold cross validation</vt:lpstr>
      <vt:lpstr>Bi-directional GRU Model Evaluation</vt:lpstr>
      <vt:lpstr>Bi-directional LSTM Model Evaluation</vt:lpstr>
      <vt:lpstr>DEMO</vt:lpstr>
      <vt:lpstr>Conclusion &amp; Future Work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Comments-Toxicity-Detection</dc:title>
  <cp:lastModifiedBy>NIKHIL</cp:lastModifiedBy>
  <cp:revision>7</cp:revision>
  <dcterms:created xsi:type="dcterms:W3CDTF">2023-04-19T06:01:18Z</dcterms:created>
  <dcterms:modified xsi:type="dcterms:W3CDTF">2023-04-20T10:03:18Z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2023-04-19T00:00:00Z</vt:filetime>
  </property>
</Properties>
</file>